
<file path=[Content_Types].xml><?xml version="1.0" encoding="utf-8"?>
<Types xmlns="http://schemas.openxmlformats.org/package/2006/content-types">
  <Default Extension="jpg" ContentType="image/jpeg"/>
  <Default Extension="emf" ContentType="image/x-emf"/>
  <Default Extension="jpeg" ContentType="image/jpeg"/>
  <Default Extension="xml" ContentType="application/xml"/>
  <Default Extension="vml" ContentType="application/vnd.openxmlformats-officedocument.vmlDrawing"/>
  <Default Extension="png" ContentType="image/png"/>
  <Default Extension="bin" ContentType="application/vnd.openxmlformats-officedocument.oleObject"/>
  <Default Extension="wdp" ContentType="image/vnd.ms-photo"/>
  <Default Extension="wmf" ContentType="image/x-wmf"/>
  <Default Extension="mp4" ContentType="video/mp4"/>
  <Default Extension="gif" ContentType="image/gif"/>
  <Default Extension="rels" ContentType="application/vnd.openxmlformats-package.relationships+xml"/>
  <Default Extension="mov" ContentType="video/quicktime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handoutMasterIdLst>
    <p:handoutMasterId r:id="rId98"/>
  </p:handoutMasterIdLst>
  <p:sldIdLst>
    <p:sldId id="364" r:id="rId2"/>
    <p:sldId id="491" r:id="rId3"/>
    <p:sldId id="547" r:id="rId4"/>
    <p:sldId id="548" r:id="rId5"/>
    <p:sldId id="549" r:id="rId6"/>
    <p:sldId id="553" r:id="rId7"/>
    <p:sldId id="554" r:id="rId8"/>
    <p:sldId id="555" r:id="rId9"/>
    <p:sldId id="550" r:id="rId10"/>
    <p:sldId id="372" r:id="rId11"/>
    <p:sldId id="394" r:id="rId12"/>
    <p:sldId id="389" r:id="rId13"/>
    <p:sldId id="391" r:id="rId14"/>
    <p:sldId id="436" r:id="rId15"/>
    <p:sldId id="579" r:id="rId16"/>
    <p:sldId id="545" r:id="rId17"/>
    <p:sldId id="551" r:id="rId18"/>
    <p:sldId id="399" r:id="rId19"/>
    <p:sldId id="552" r:id="rId20"/>
    <p:sldId id="542" r:id="rId21"/>
    <p:sldId id="556" r:id="rId22"/>
    <p:sldId id="582" r:id="rId23"/>
    <p:sldId id="557" r:id="rId24"/>
    <p:sldId id="492" r:id="rId25"/>
    <p:sldId id="558" r:id="rId26"/>
    <p:sldId id="494" r:id="rId27"/>
    <p:sldId id="559" r:id="rId28"/>
    <p:sldId id="546" r:id="rId29"/>
    <p:sldId id="508" r:id="rId30"/>
    <p:sldId id="522" r:id="rId31"/>
    <p:sldId id="518" r:id="rId32"/>
    <p:sldId id="519" r:id="rId33"/>
    <p:sldId id="520" r:id="rId34"/>
    <p:sldId id="523" r:id="rId35"/>
    <p:sldId id="509" r:id="rId36"/>
    <p:sldId id="515" r:id="rId37"/>
    <p:sldId id="516" r:id="rId38"/>
    <p:sldId id="510" r:id="rId39"/>
    <p:sldId id="533" r:id="rId40"/>
    <p:sldId id="534" r:id="rId41"/>
    <p:sldId id="511" r:id="rId42"/>
    <p:sldId id="513" r:id="rId43"/>
    <p:sldId id="277" r:id="rId44"/>
    <p:sldId id="562" r:id="rId45"/>
    <p:sldId id="563" r:id="rId46"/>
    <p:sldId id="564" r:id="rId47"/>
    <p:sldId id="565" r:id="rId48"/>
    <p:sldId id="566" r:id="rId49"/>
    <p:sldId id="567" r:id="rId50"/>
    <p:sldId id="568" r:id="rId51"/>
    <p:sldId id="569" r:id="rId52"/>
    <p:sldId id="570" r:id="rId53"/>
    <p:sldId id="571" r:id="rId54"/>
    <p:sldId id="572" r:id="rId55"/>
    <p:sldId id="573" r:id="rId56"/>
    <p:sldId id="574" r:id="rId57"/>
    <p:sldId id="575" r:id="rId58"/>
    <p:sldId id="495" r:id="rId59"/>
    <p:sldId id="496" r:id="rId60"/>
    <p:sldId id="442" r:id="rId61"/>
    <p:sldId id="444" r:id="rId62"/>
    <p:sldId id="561" r:id="rId63"/>
    <p:sldId id="497" r:id="rId64"/>
    <p:sldId id="498" r:id="rId65"/>
    <p:sldId id="530" r:id="rId66"/>
    <p:sldId id="466" r:id="rId67"/>
    <p:sldId id="467" r:id="rId68"/>
    <p:sldId id="468" r:id="rId69"/>
    <p:sldId id="469" r:id="rId70"/>
    <p:sldId id="576" r:id="rId71"/>
    <p:sldId id="471" r:id="rId72"/>
    <p:sldId id="472" r:id="rId73"/>
    <p:sldId id="473" r:id="rId74"/>
    <p:sldId id="503" r:id="rId75"/>
    <p:sldId id="583" r:id="rId76"/>
    <p:sldId id="525" r:id="rId77"/>
    <p:sldId id="578" r:id="rId78"/>
    <p:sldId id="506" r:id="rId79"/>
    <p:sldId id="474" r:id="rId80"/>
    <p:sldId id="475" r:id="rId81"/>
    <p:sldId id="531" r:id="rId82"/>
    <p:sldId id="479" r:id="rId83"/>
    <p:sldId id="529" r:id="rId84"/>
    <p:sldId id="501" r:id="rId85"/>
    <p:sldId id="484" r:id="rId86"/>
    <p:sldId id="485" r:id="rId87"/>
    <p:sldId id="580" r:id="rId88"/>
    <p:sldId id="581" r:id="rId89"/>
    <p:sldId id="486" r:id="rId90"/>
    <p:sldId id="487" r:id="rId91"/>
    <p:sldId id="488" r:id="rId92"/>
    <p:sldId id="577" r:id="rId93"/>
    <p:sldId id="504" r:id="rId94"/>
    <p:sldId id="535" r:id="rId95"/>
    <p:sldId id="537" r:id="rId96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40">
          <p15:clr>
            <a:srgbClr val="A4A3A4"/>
          </p15:clr>
        </p15:guide>
        <p15:guide id="2" pos="42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814" autoAdjust="0"/>
    <p:restoredTop sz="91035" autoAdjust="0"/>
  </p:normalViewPr>
  <p:slideViewPr>
    <p:cSldViewPr snapToGrid="0" snapToObjects="1">
      <p:cViewPr>
        <p:scale>
          <a:sx n="70" d="100"/>
          <a:sy n="70" d="100"/>
        </p:scale>
        <p:origin x="1176" y="472"/>
      </p:cViewPr>
      <p:guideLst>
        <p:guide orient="horz" pos="740"/>
        <p:guide pos="42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theme" Target="theme/theme1.xml"/><Relationship Id="rId10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notesMaster" Target="notesMasters/notesMaster1.xml"/><Relationship Id="rId98" Type="http://schemas.openxmlformats.org/officeDocument/2006/relationships/handoutMaster" Target="handoutMasters/handoutMaster1.xml"/><Relationship Id="rId9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viewProps" Target="viewProp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AAC47-C824-844E-8814-A32C787B6B1D}" type="datetimeFigureOut">
              <a:rPr lang="it-IT" smtClean="0"/>
              <a:t>23/03/17</a:t>
            </a:fld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5E20F-AB7F-CF4A-8F29-E757D5AA1672}" type="slidenum">
              <a:rPr lang="en-GB" smtClean="0"/>
              <a:t>‹n.›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41372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46F32-B129-7D4A-BD7C-D17418944AFB}" type="datetimeFigureOut">
              <a:rPr lang="it-IT" smtClean="0"/>
              <a:t>23/03/17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5816FD-1404-C247-B527-1037A4AF63C1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0597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16FD-1404-C247-B527-1037A4AF63C1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90854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67ED-7D53-A042-9731-817DF0D0A035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4232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0967ED-7D53-A042-9731-817DF0D0A035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9558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dirty="0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178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dirty="0">
              <a:latin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01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2360C2-EDBB-5743-889B-F2D4B63D4128}" type="slidenum">
              <a:rPr lang="it-IT"/>
              <a:pPr>
                <a:defRPr/>
              </a:pPr>
              <a:t>25</a:t>
            </a:fld>
            <a:endParaRPr lang="it-IT"/>
          </a:p>
        </p:txBody>
      </p:sp>
      <p:sp>
        <p:nvSpPr>
          <p:cNvPr id="6553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it-IT" dirty="0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157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16FD-1404-C247-B527-1037A4AF63C1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1237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0413" cy="3429000"/>
          </a:xfrm>
          <a:solidFill>
            <a:srgbClr val="FFFFFF"/>
          </a:solidFill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it-IT">
              <a:latin typeface="Verdana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810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7762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>
              <a:ea typeface="ＭＳ Ｐゴシック" charset="-128"/>
            </a:endParaRPr>
          </a:p>
        </p:txBody>
      </p:sp>
      <p:sp>
        <p:nvSpPr>
          <p:cNvPr id="11776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BC97C29-C830-C249-8E60-FE0B83A29961}" type="slidenum">
              <a:rPr lang="it-IT" altLang="it-IT" sz="1300">
                <a:latin typeface="Arial" charset="0"/>
              </a:rPr>
              <a:pPr>
                <a:spcBef>
                  <a:spcPct val="0"/>
                </a:spcBef>
              </a:pPr>
              <a:t>57</a:t>
            </a:fld>
            <a:endParaRPr lang="it-IT" altLang="it-IT" sz="13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704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16FD-1404-C247-B527-1037A4AF63C1}" type="slidenum">
              <a:rPr lang="it-IT" smtClean="0"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82122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16FD-1404-C247-B527-1037A4AF63C1}" type="slidenum">
              <a:rPr lang="it-IT" smtClean="0"/>
              <a:t>62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9927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339850" y="914400"/>
            <a:ext cx="4178300" cy="31337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1046350" y="4352637"/>
            <a:ext cx="4770904" cy="3478068"/>
          </a:xfrm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6083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926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9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/>
            <a:fld id="{42107BCE-4004-0C40-A91D-6C0DF56DA92E}" type="slidenum">
              <a:rPr lang="en-GB" sz="1200" b="0">
                <a:solidFill>
                  <a:srgbClr val="000000"/>
                </a:solidFill>
                <a:latin typeface="Calibri" charset="0"/>
              </a:rPr>
              <a:pPr eaLnBrk="1" hangingPunct="1"/>
              <a:t>66</a:t>
            </a:fld>
            <a:endParaRPr lang="en-GB" sz="1200" b="0">
              <a:solidFill>
                <a:srgbClr val="000000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8108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8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>
              <a:latin typeface="Calibri" charset="0"/>
            </a:endParaRPr>
          </a:p>
        </p:txBody>
      </p:sp>
      <p:sp>
        <p:nvSpPr>
          <p:cNvPr id="7065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387B6F47-1A62-F940-A1A1-4B082F3E9680}" type="slidenum">
              <a:rPr lang="it-IT" sz="1200"/>
              <a:pPr eaLnBrk="1" hangingPunct="1"/>
              <a:t>78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4112501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Segnaposto immagine diapositiva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02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dirty="0">
              <a:latin typeface="Verdana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942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4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>
              <a:latin typeface="Verdan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1795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6785F8A2-A8FE-CB40-941B-BE0CB6547205}" type="slidenum">
              <a:rPr lang="it-IT" sz="1200" b="0">
                <a:solidFill>
                  <a:srgbClr val="000000"/>
                </a:solidFill>
              </a:rPr>
              <a:pPr/>
              <a:t>86</a:t>
            </a:fld>
            <a:endParaRPr lang="it-IT" sz="1200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527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79203" name="Segnaposto note 2"/>
          <p:cNvSpPr>
            <a:spLocks noGrp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Verdan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9204" name="Segnaposto numero diapositiva 3"/>
          <p:cNvSpPr txBox="1">
            <a:spLocks noGrp="1"/>
          </p:cNvSpPr>
          <p:nvPr/>
        </p:nvSpPr>
        <p:spPr bwMode="auto">
          <a:xfrm>
            <a:off x="3885305" y="8686800"/>
            <a:ext cx="297269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26" tIns="46564" rIns="93126" bIns="46564" anchor="b"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r"/>
            <a:fld id="{B2C84DB4-1494-3C44-A9EC-5DF83561441D}" type="slidenum">
              <a:rPr lang="it-IT" sz="1200" b="0"/>
              <a:pPr algn="r"/>
              <a:t>87</a:t>
            </a:fld>
            <a:endParaRPr lang="it-IT" sz="1200" b="0"/>
          </a:p>
        </p:txBody>
      </p:sp>
    </p:spTree>
    <p:extLst>
      <p:ext uri="{BB962C8B-B14F-4D97-AF65-F5344CB8AC3E}">
        <p14:creationId xmlns:p14="http://schemas.microsoft.com/office/powerpoint/2010/main" val="1638087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7522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>
              <a:ea typeface="ＭＳ Ｐゴシック" charset="-128"/>
            </a:endParaRPr>
          </a:p>
        </p:txBody>
      </p:sp>
      <p:sp>
        <p:nvSpPr>
          <p:cNvPr id="10752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D292B724-938B-F94B-BD87-F8BA3E8BCBD5}" type="slidenum">
              <a:rPr lang="it-IT" altLang="it-IT" sz="1300">
                <a:latin typeface="Arial" charset="0"/>
              </a:rPr>
              <a:pPr>
                <a:spcBef>
                  <a:spcPct val="0"/>
                </a:spcBef>
              </a:pPr>
              <a:t>5</a:t>
            </a:fld>
            <a:endParaRPr lang="it-IT" altLang="it-IT" sz="13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497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1618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>
              <a:ea typeface="ＭＳ Ｐゴシック" charset="-128"/>
            </a:endParaRPr>
          </a:p>
        </p:txBody>
      </p:sp>
      <p:sp>
        <p:nvSpPr>
          <p:cNvPr id="11161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CD7500FC-44FE-744F-9E64-43FB95B4265B}" type="slidenum">
              <a:rPr lang="it-IT" altLang="it-IT" sz="1300">
                <a:latin typeface="Arial" charset="0"/>
              </a:rPr>
              <a:pPr>
                <a:spcBef>
                  <a:spcPct val="0"/>
                </a:spcBef>
              </a:pPr>
              <a:t>6</a:t>
            </a:fld>
            <a:endParaRPr lang="it-IT" altLang="it-IT" sz="13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latin typeface="Verdana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68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9570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>
              <a:ea typeface="ＭＳ Ｐゴシック" charset="-128"/>
            </a:endParaRPr>
          </a:p>
        </p:txBody>
      </p:sp>
      <p:sp>
        <p:nvSpPr>
          <p:cNvPr id="10957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BE4DF8D4-6F68-5E4A-9C87-6FB89DDEC6E7}" type="slidenum">
              <a:rPr lang="it-IT" altLang="it-IT" sz="1300">
                <a:latin typeface="Arial" charset="0"/>
              </a:rPr>
              <a:pPr>
                <a:spcBef>
                  <a:spcPct val="0"/>
                </a:spcBef>
              </a:pPr>
              <a:t>9</a:t>
            </a:fld>
            <a:endParaRPr lang="it-IT" altLang="it-IT" sz="13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224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16FD-1404-C247-B527-1037A4AF63C1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1208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16FD-1404-C247-B527-1037A4AF63C1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7582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5816FD-1404-C247-B527-1037A4AF63C1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3177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D2D70-22A8-0541-9153-620508FF2C9F}" type="datetime1">
              <a:rPr lang="it-IT" smtClean="0"/>
              <a:t>23/03/17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7863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083A-A8A2-0344-A073-DC061F16021C}" type="datetime1">
              <a:rPr lang="it-IT" smtClean="0"/>
              <a:t>23/03/17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4655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B751C-7CA4-214E-BC67-F4A1F46E87C8}" type="datetime1">
              <a:rPr lang="it-IT" smtClean="0"/>
              <a:t>23/03/17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5592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B9AE5-373D-274B-B4BF-A846767073E7}" type="datetime1">
              <a:rPr lang="it-IT" smtClean="0"/>
              <a:t>23/03/17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3611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4AB63-E965-4143-9762-1FDD76764F9F}" type="datetime1">
              <a:rPr lang="it-IT" smtClean="0"/>
              <a:t>23/03/17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161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24982-08EE-CA42-8283-DFEE25DD0F02}" type="datetime1">
              <a:rPr lang="it-IT" smtClean="0"/>
              <a:t>23/03/17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554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94BF1-B512-1045-8D79-10FB63A47233}" type="datetime1">
              <a:rPr lang="it-IT" smtClean="0"/>
              <a:t>23/03/17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3413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DFF73-DE08-1142-99DE-25E34C007619}" type="datetime1">
              <a:rPr lang="it-IT" smtClean="0"/>
              <a:t>23/03/17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8052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5FF0-B3A1-8149-983A-9B234D9787FC}" type="datetime1">
              <a:rPr lang="it-IT" smtClean="0"/>
              <a:t>23/03/17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743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A1584-CA34-4549-850A-18D6516C1BEE}" type="datetime1">
              <a:rPr lang="it-IT" smtClean="0"/>
              <a:t>23/03/17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3531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781C-8C94-4847-AECE-F0156F67A68C}" type="datetime1">
              <a:rPr lang="it-IT" smtClean="0"/>
              <a:t>23/03/17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1559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18F6C-9D83-D243-AC57-20556AF206B5}" type="datetime1">
              <a:rPr lang="it-IT" smtClean="0"/>
              <a:t>23/03/17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F7B12-993F-424A-ABCF-2C2F1862420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71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.jpeg"/><Relationship Id="rId5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.jpeg"/><Relationship Id="rId6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3.png"/><Relationship Id="rId5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3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1.jpe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26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2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3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4.wmf"/><Relationship Id="rId5" Type="http://schemas.openxmlformats.org/officeDocument/2006/relationships/image" Target="../media/image35.png"/><Relationship Id="rId6" Type="http://schemas.openxmlformats.org/officeDocument/2006/relationships/image" Target="../media/image36.gi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7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8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hyperlink" Target="http://sismobox.com/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ismobox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g"/><Relationship Id="rId3" Type="http://schemas.openxmlformats.org/officeDocument/2006/relationships/hyperlink" Target="http://sismobox.com/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g"/><Relationship Id="rId3" Type="http://schemas.openxmlformats.org/officeDocument/2006/relationships/hyperlink" Target="http://sismobox.com/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g"/><Relationship Id="rId3" Type="http://schemas.openxmlformats.org/officeDocument/2006/relationships/hyperlink" Target="http://sismobox.com/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3" Type="http://schemas.openxmlformats.org/officeDocument/2006/relationships/hyperlink" Target="http://sismobox.com/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Relationship Id="rId3" Type="http://schemas.openxmlformats.org/officeDocument/2006/relationships/hyperlink" Target="http://sismobox.com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emf"/><Relationship Id="rId3" Type="http://schemas.openxmlformats.org/officeDocument/2006/relationships/hyperlink" Target="http://sismobox.com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emf"/><Relationship Id="rId3" Type="http://schemas.openxmlformats.org/officeDocument/2006/relationships/hyperlink" Target="http://sismobox.com/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jpeg"/><Relationship Id="rId3" Type="http://schemas.openxmlformats.org/officeDocument/2006/relationships/hyperlink" Target="http://sismobox.com/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eg"/><Relationship Id="rId3" Type="http://schemas.openxmlformats.org/officeDocument/2006/relationships/hyperlink" Target="http://sismobox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eg"/><Relationship Id="rId3" Type="http://schemas.openxmlformats.org/officeDocument/2006/relationships/hyperlink" Target="http://sismobox.com/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jpeg"/><Relationship Id="rId3" Type="http://schemas.openxmlformats.org/officeDocument/2006/relationships/hyperlink" Target="http://sismobox.com/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6.jpeg"/><Relationship Id="rId3" Type="http://schemas.openxmlformats.org/officeDocument/2006/relationships/hyperlink" Target="http://sismobox.com/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7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58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Relationship Id="rId3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Relationship Id="rId3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Relationship Id="rId3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tiff"/><Relationship Id="rId3" Type="http://schemas.openxmlformats.org/officeDocument/2006/relationships/image" Target="../media/image1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Relationship Id="rId3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png"/><Relationship Id="rId3" Type="http://schemas.openxmlformats.org/officeDocument/2006/relationships/image" Target="../media/image1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png"/><Relationship Id="rId3" Type="http://schemas.openxmlformats.org/officeDocument/2006/relationships/image" Target="../media/image1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65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png"/><Relationship Id="rId3" Type="http://schemas.openxmlformats.org/officeDocument/2006/relationships/image" Target="../media/image1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png"/><Relationship Id="rId3" Type="http://schemas.openxmlformats.org/officeDocument/2006/relationships/image" Target="../media/image1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png"/><Relationship Id="rId3" Type="http://schemas.openxmlformats.org/officeDocument/2006/relationships/image" Target="../media/image1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png"/><Relationship Id="rId3" Type="http://schemas.openxmlformats.org/officeDocument/2006/relationships/image" Target="../media/image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1.jp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1.jpeg"/><Relationship Id="rId5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5.png"/><Relationship Id="rId3" Type="http://schemas.openxmlformats.org/officeDocument/2006/relationships/image" Target="../media/image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9.xml"/><Relationship Id="rId5" Type="http://schemas.openxmlformats.org/officeDocument/2006/relationships/image" Target="../media/image1.jpeg"/><Relationship Id="rId6" Type="http://schemas.openxmlformats.org/officeDocument/2006/relationships/image" Target="../media/image76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7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8.jpg"/><Relationship Id="rId3" Type="http://schemas.openxmlformats.org/officeDocument/2006/relationships/image" Target="../media/image7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jpeg"/><Relationship Id="rId3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82.em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jpeg"/><Relationship Id="rId3" Type="http://schemas.openxmlformats.org/officeDocument/2006/relationships/image" Target="../media/image1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jpeg"/><Relationship Id="rId3" Type="http://schemas.openxmlformats.org/officeDocument/2006/relationships/image" Target="../media/image1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jpeg"/><Relationship Id="rId3" Type="http://schemas.openxmlformats.org/officeDocument/2006/relationships/image" Target="../media/image1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6.jpeg"/><Relationship Id="rId3" Type="http://schemas.openxmlformats.org/officeDocument/2006/relationships/image" Target="../media/image82.emf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88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82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8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5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6.jpeg"/><Relationship Id="rId3" Type="http://schemas.openxmlformats.org/officeDocument/2006/relationships/image" Target="../media/image1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4" Type="http://schemas.openxmlformats.org/officeDocument/2006/relationships/image" Target="../media/image99.jpeg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0.png"/><Relationship Id="rId5" Type="http://schemas.openxmlformats.org/officeDocument/2006/relationships/image" Target="../media/image1.jpe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.jpeg"/><Relationship Id="rId5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2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3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6.jpeg"/><Relationship Id="rId3" Type="http://schemas.openxmlformats.org/officeDocument/2006/relationships/image" Target="../media/image1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7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09.png"/><Relationship Id="rId5" Type="http://schemas.openxmlformats.org/officeDocument/2006/relationships/hyperlink" Target="http://ls-osa.uniroma3.it/" TargetMode="External"/><Relationship Id="rId1" Type="http://schemas.microsoft.com/office/2007/relationships/media" Target="file:////Users/francescacifelli/FRANCESCA/In%20corso/MIUR/ESPERIMENTI/6_LIQUEFAZIONE/La%20liquefazione%20dei%20terreni.m4v" TargetMode="External"/><Relationship Id="rId2" Type="http://schemas.openxmlformats.org/officeDocument/2006/relationships/video" Target="file:////Users/francescacifelli/FRANCESCA/In%20corso/MIUR/ESPERIMENTI/6_LIQUEFAZIONE/La%20liquefazione%20dei%20terreni.m4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1180677"/>
            <a:ext cx="8284464" cy="567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07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apre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7557" y="184626"/>
            <a:ext cx="6110760" cy="66733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10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60326" y="5622744"/>
            <a:ext cx="3511176" cy="12003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it-IT" dirty="0" smtClean="0"/>
              <a:t>Reggio e Messina, 8 Dicembre </a:t>
            </a:r>
            <a:r>
              <a:rPr lang="it-IT" dirty="0"/>
              <a:t>1908 </a:t>
            </a:r>
            <a:endParaRPr lang="it-IT" dirty="0" smtClean="0"/>
          </a:p>
          <a:p>
            <a:r>
              <a:rPr lang="it-IT" dirty="0" smtClean="0"/>
              <a:t>M = 7.1</a:t>
            </a:r>
          </a:p>
          <a:p>
            <a:r>
              <a:rPr lang="it-IT" dirty="0" smtClean="0"/>
              <a:t>Tsunami</a:t>
            </a:r>
            <a:endParaRPr lang="it-IT" dirty="0"/>
          </a:p>
          <a:p>
            <a:r>
              <a:rPr lang="it-IT" dirty="0" smtClean="0"/>
              <a:t>Vittime : 123.000</a:t>
            </a:r>
            <a:endParaRPr lang="it-IT" dirty="0"/>
          </a:p>
        </p:txBody>
      </p:sp>
      <p:pic>
        <p:nvPicPr>
          <p:cNvPr id="6" name="Immagin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85" t="30403" r="18308" b="57077"/>
          <a:stretch/>
        </p:blipFill>
        <p:spPr bwMode="auto">
          <a:xfrm>
            <a:off x="111125" y="1132364"/>
            <a:ext cx="2065866" cy="1998133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e 8"/>
          <p:cNvSpPr/>
          <p:nvPr/>
        </p:nvSpPr>
        <p:spPr>
          <a:xfrm>
            <a:off x="1024670" y="1944536"/>
            <a:ext cx="156639" cy="156639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587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to_fucino.jpg                                                0001DE09BMac Sistema                   B4B72B3D:"/>
          <p:cNvPicPr>
            <a:picLocks noChangeAspect="1" noChangeArrowheads="1"/>
          </p:cNvPicPr>
          <p:nvPr/>
        </p:nvPicPr>
        <p:blipFill>
          <a:blip r:embed="rId3" cstate="screen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2344149"/>
            <a:ext cx="4800600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oto2_Fucino.jpg                                               00000013BMac Lavoro                    B4B72B41: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0" y="1201149"/>
            <a:ext cx="3341688" cy="5486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11</a:t>
            </a:fld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6460" y="5866938"/>
            <a:ext cx="2819875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/>
              <a:t>Avezzano, 13 Gennaio 1915 </a:t>
            </a:r>
          </a:p>
          <a:p>
            <a:r>
              <a:rPr lang="it-IT" dirty="0" smtClean="0"/>
              <a:t>M = 7</a:t>
            </a:r>
          </a:p>
          <a:p>
            <a:r>
              <a:rPr lang="it-IT" dirty="0" smtClean="0"/>
              <a:t>Vittime : 30000</a:t>
            </a:r>
            <a:endParaRPr lang="it-IT" dirty="0"/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85" t="30403" r="18308" b="57077"/>
          <a:stretch/>
        </p:blipFill>
        <p:spPr bwMode="auto">
          <a:xfrm>
            <a:off x="111125" y="1132364"/>
            <a:ext cx="2065866" cy="1998133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e 7"/>
          <p:cNvSpPr/>
          <p:nvPr/>
        </p:nvSpPr>
        <p:spPr>
          <a:xfrm>
            <a:off x="989501" y="1639736"/>
            <a:ext cx="156639" cy="156639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85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4" descr="cavazzo.jpg_1.jpg                                              000000B3BMac Sistema                   B4B72B3D:"/>
          <p:cNvPicPr>
            <a:picLocks noChangeAspect="1" noChangeArrowheads="1"/>
          </p:cNvPicPr>
          <p:nvPr/>
        </p:nvPicPr>
        <p:blipFill>
          <a:blip r:embed="rId3" cstate="screen">
            <a:lum bright="-12000" contras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3250036"/>
            <a:ext cx="4724400" cy="3195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gemona.jpg_1.jpg                                               000000B3BMac Sistema                   B4B72B3D:"/>
          <p:cNvPicPr>
            <a:picLocks noChangeAspect="1" noChangeArrowheads="1"/>
          </p:cNvPicPr>
          <p:nvPr/>
        </p:nvPicPr>
        <p:blipFill>
          <a:blip r:embed="rId4" cstate="screen">
            <a:lum bright="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1517605"/>
            <a:ext cx="3668713" cy="3733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12</a:t>
            </a:fld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4702961" y="5475738"/>
            <a:ext cx="4294989" cy="1200329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it-IT" dirty="0" smtClean="0"/>
              <a:t>Gemona 6 maggio e 11-15 settembre 1976</a:t>
            </a:r>
          </a:p>
          <a:p>
            <a:r>
              <a:rPr lang="it-IT" dirty="0" smtClean="0"/>
              <a:t>M = 6.4</a:t>
            </a:r>
          </a:p>
          <a:p>
            <a:r>
              <a:rPr lang="it-IT" dirty="0" smtClean="0"/>
              <a:t>Vittime: 990</a:t>
            </a:r>
          </a:p>
          <a:p>
            <a:r>
              <a:rPr lang="it-IT" dirty="0"/>
              <a:t>O</a:t>
            </a:r>
            <a:r>
              <a:rPr lang="it-IT" dirty="0" smtClean="0"/>
              <a:t>ltre </a:t>
            </a:r>
            <a:r>
              <a:rPr lang="it-IT" dirty="0"/>
              <a:t>45.000 senza tetto</a:t>
            </a: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85" t="30403" r="18308" b="57077"/>
          <a:stretch/>
        </p:blipFill>
        <p:spPr bwMode="auto">
          <a:xfrm>
            <a:off x="111125" y="1132364"/>
            <a:ext cx="2065866" cy="1998133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e 8"/>
          <p:cNvSpPr/>
          <p:nvPr/>
        </p:nvSpPr>
        <p:spPr>
          <a:xfrm>
            <a:off x="883993" y="1247083"/>
            <a:ext cx="156639" cy="156639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983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70" y="1148204"/>
            <a:ext cx="7712989" cy="5572635"/>
          </a:xfrm>
          <a:prstGeom prst="rect">
            <a:avLst/>
          </a:prstGeom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13</a:t>
            </a:fld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178562" y="1147568"/>
            <a:ext cx="2819388" cy="12003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/>
              <a:t>Irpinia 23 Novembre, 1980</a:t>
            </a:r>
          </a:p>
          <a:p>
            <a:r>
              <a:rPr lang="it-IT" dirty="0" smtClean="0"/>
              <a:t>M = 6.8</a:t>
            </a:r>
          </a:p>
          <a:p>
            <a:r>
              <a:rPr lang="it-IT" dirty="0" smtClean="0"/>
              <a:t>Vittime: 2914</a:t>
            </a:r>
            <a:r>
              <a:rPr lang="it-IT" dirty="0"/>
              <a:t>,</a:t>
            </a:r>
            <a:r>
              <a:rPr lang="it-IT" dirty="0" smtClean="0"/>
              <a:t> feriti:10.000</a:t>
            </a:r>
          </a:p>
          <a:p>
            <a:r>
              <a:rPr lang="it-IT" dirty="0" smtClean="0"/>
              <a:t>Senza tetto: 300.000</a:t>
            </a:r>
            <a:endParaRPr lang="it-IT" dirty="0"/>
          </a:p>
        </p:txBody>
      </p:sp>
      <p:pic>
        <p:nvPicPr>
          <p:cNvPr id="6" name="Immagin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85" t="30403" r="18308" b="57077"/>
          <a:stretch/>
        </p:blipFill>
        <p:spPr bwMode="auto">
          <a:xfrm>
            <a:off x="111125" y="1132364"/>
            <a:ext cx="2065866" cy="1998133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e 6"/>
          <p:cNvSpPr/>
          <p:nvPr/>
        </p:nvSpPr>
        <p:spPr>
          <a:xfrm>
            <a:off x="987419" y="1669412"/>
            <a:ext cx="156639" cy="156639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966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79" y="1326444"/>
            <a:ext cx="8175443" cy="5446889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/>
        </p:nvSpPr>
        <p:spPr>
          <a:xfrm>
            <a:off x="890846" y="6414755"/>
            <a:ext cx="1586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>
                <a:latin typeface="Times" charset="0"/>
              </a:rPr>
              <a:t>L’Aquila, 2009</a:t>
            </a:r>
            <a:endParaRPr lang="it-IT" dirty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14</a:t>
            </a:fld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6263990" y="5573004"/>
            <a:ext cx="2712020" cy="12003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it-IT" dirty="0" smtClean="0"/>
              <a:t>L’Aquila, </a:t>
            </a:r>
            <a:r>
              <a:rPr lang="it-IT" dirty="0"/>
              <a:t>6 </a:t>
            </a:r>
            <a:r>
              <a:rPr lang="it-IT" dirty="0" smtClean="0"/>
              <a:t>Aprile 2009</a:t>
            </a:r>
          </a:p>
          <a:p>
            <a:r>
              <a:rPr lang="it-IT" dirty="0" smtClean="0"/>
              <a:t>M = 6.3</a:t>
            </a:r>
          </a:p>
          <a:p>
            <a:r>
              <a:rPr lang="it-IT" dirty="0" smtClean="0"/>
              <a:t>Vittime : </a:t>
            </a:r>
            <a:r>
              <a:rPr lang="en-US" dirty="0" smtClean="0"/>
              <a:t>308, </a:t>
            </a:r>
            <a:r>
              <a:rPr lang="en-US" dirty="0" err="1" smtClean="0"/>
              <a:t>feriti</a:t>
            </a:r>
            <a:r>
              <a:rPr lang="en-US" dirty="0" smtClean="0"/>
              <a:t> : 1.500 </a:t>
            </a:r>
          </a:p>
          <a:p>
            <a:r>
              <a:rPr lang="en-US" dirty="0" err="1" smtClean="0"/>
              <a:t>Senza</a:t>
            </a:r>
            <a:r>
              <a:rPr lang="en-US" dirty="0" smtClean="0"/>
              <a:t> </a:t>
            </a:r>
            <a:r>
              <a:rPr lang="en-US" dirty="0" err="1" smtClean="0"/>
              <a:t>tetto</a:t>
            </a:r>
            <a:r>
              <a:rPr lang="en-US" dirty="0" smtClean="0"/>
              <a:t>, 65.000</a:t>
            </a:r>
            <a:endParaRPr lang="it-IT" dirty="0"/>
          </a:p>
        </p:txBody>
      </p:sp>
      <p:pic>
        <p:nvPicPr>
          <p:cNvPr id="8" name="Immagin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85" t="30403" r="18308" b="57077"/>
          <a:stretch/>
        </p:blipFill>
        <p:spPr bwMode="auto">
          <a:xfrm>
            <a:off x="111125" y="1132364"/>
            <a:ext cx="2065866" cy="1998133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e 8"/>
          <p:cNvSpPr/>
          <p:nvPr/>
        </p:nvSpPr>
        <p:spPr>
          <a:xfrm>
            <a:off x="963973" y="1604567"/>
            <a:ext cx="156639" cy="156639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569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1750" y="1464334"/>
            <a:ext cx="7696200" cy="433070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85887" y="5625708"/>
            <a:ext cx="3832337" cy="120032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txBody>
          <a:bodyPr wrap="none">
            <a:spAutoFit/>
          </a:bodyPr>
          <a:lstStyle/>
          <a:p>
            <a:r>
              <a:rPr lang="it-IT" dirty="0" smtClean="0"/>
              <a:t>Emilia, 20 maggio 2012</a:t>
            </a:r>
          </a:p>
          <a:p>
            <a:r>
              <a:rPr lang="it-IT" dirty="0" smtClean="0"/>
              <a:t>M = 5.9</a:t>
            </a:r>
          </a:p>
          <a:p>
            <a:r>
              <a:rPr lang="it-IT" dirty="0" smtClean="0"/>
              <a:t>Vittime : </a:t>
            </a:r>
            <a:r>
              <a:rPr lang="en-US" dirty="0" smtClean="0"/>
              <a:t>26</a:t>
            </a:r>
          </a:p>
          <a:p>
            <a:r>
              <a:rPr lang="en-US" dirty="0" smtClean="0"/>
              <a:t>11 </a:t>
            </a:r>
            <a:r>
              <a:rPr lang="en-US" dirty="0" err="1" smtClean="0"/>
              <a:t>miliardi</a:t>
            </a:r>
            <a:r>
              <a:rPr lang="en-US" dirty="0" smtClean="0"/>
              <a:t> di euro di </a:t>
            </a:r>
            <a:r>
              <a:rPr lang="en-US" dirty="0" err="1" smtClean="0"/>
              <a:t>danni</a:t>
            </a:r>
            <a:r>
              <a:rPr lang="en-US" dirty="0" smtClean="0"/>
              <a:t> </a:t>
            </a:r>
            <a:r>
              <a:rPr lang="en-US" dirty="0" err="1" smtClean="0"/>
              <a:t>stimati</a:t>
            </a:r>
            <a:r>
              <a:rPr lang="en-US" dirty="0" smtClean="0"/>
              <a:t>……..</a:t>
            </a:r>
            <a:endParaRPr lang="it-IT" dirty="0"/>
          </a:p>
        </p:txBody>
      </p:sp>
      <p:pic>
        <p:nvPicPr>
          <p:cNvPr id="6" name="Immagin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85" t="30403" r="18308" b="57077"/>
          <a:stretch/>
        </p:blipFill>
        <p:spPr bwMode="auto">
          <a:xfrm>
            <a:off x="111125" y="1132364"/>
            <a:ext cx="2065866" cy="1998133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e 6"/>
          <p:cNvSpPr/>
          <p:nvPr/>
        </p:nvSpPr>
        <p:spPr>
          <a:xfrm>
            <a:off x="760773" y="1445284"/>
            <a:ext cx="156639" cy="156639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683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16</a:t>
            </a:fld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87" y="1082278"/>
            <a:ext cx="8732461" cy="4909612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8" name="CasellaDiTesto 7"/>
          <p:cNvSpPr txBox="1"/>
          <p:nvPr/>
        </p:nvSpPr>
        <p:spPr>
          <a:xfrm>
            <a:off x="94192" y="5288813"/>
            <a:ext cx="7992818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/>
              <a:t>Amatrice, 24 agosto 2016</a:t>
            </a:r>
          </a:p>
          <a:p>
            <a:r>
              <a:rPr lang="it-IT" dirty="0" smtClean="0"/>
              <a:t>M = 6</a:t>
            </a:r>
            <a:endParaRPr lang="it-IT" dirty="0"/>
          </a:p>
          <a:p>
            <a:r>
              <a:rPr lang="it-IT" dirty="0" smtClean="0"/>
              <a:t>Vittime: 299, </a:t>
            </a:r>
            <a:r>
              <a:rPr lang="it-IT" dirty="0"/>
              <a:t>f</a:t>
            </a:r>
            <a:r>
              <a:rPr lang="it-IT" dirty="0" smtClean="0"/>
              <a:t>eriti: più di 400</a:t>
            </a:r>
          </a:p>
          <a:p>
            <a:r>
              <a:rPr lang="it-IT" dirty="0" smtClean="0"/>
              <a:t>Quasi 500 persone estratte vive dalle macerie</a:t>
            </a:r>
          </a:p>
          <a:p>
            <a:r>
              <a:rPr lang="it-IT" dirty="0" smtClean="0"/>
              <a:t>Gravemente lesionati ed </a:t>
            </a:r>
            <a:r>
              <a:rPr lang="it-IT" dirty="0"/>
              <a:t>e</a:t>
            </a:r>
            <a:r>
              <a:rPr lang="it-IT" dirty="0" smtClean="0"/>
              <a:t>vacuati Amatrice, Accumoli,  Arquata, Pescara del Tronto</a:t>
            </a:r>
            <a:endParaRPr lang="it-IT" dirty="0"/>
          </a:p>
        </p:txBody>
      </p:sp>
      <p:pic>
        <p:nvPicPr>
          <p:cNvPr id="6" name="Immagin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85" t="30403" r="18308" b="57077"/>
          <a:stretch/>
        </p:blipFill>
        <p:spPr bwMode="auto">
          <a:xfrm>
            <a:off x="111125" y="1132364"/>
            <a:ext cx="2065866" cy="1998133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e 8"/>
          <p:cNvSpPr/>
          <p:nvPr/>
        </p:nvSpPr>
        <p:spPr>
          <a:xfrm>
            <a:off x="872270" y="1569397"/>
            <a:ext cx="156639" cy="156639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000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214938" y="5500688"/>
            <a:ext cx="3071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/>
            <a:r>
              <a:rPr lang="it-IT" altLang="it-IT" sz="1800" b="0" i="1">
                <a:solidFill>
                  <a:srgbClr val="0E0A64"/>
                </a:solidFill>
              </a:rPr>
              <a:t>Terremoti con M&gt;2.0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115888"/>
            <a:ext cx="91440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it-IT" altLang="it-IT" sz="3200" dirty="0" smtClean="0"/>
              <a:t>ATTIVITA’ SISMICA RECENTE</a:t>
            </a:r>
            <a:endParaRPr lang="it-IT" altLang="it-IT" sz="32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530850" y="1042988"/>
            <a:ext cx="2786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it-IT" altLang="it-IT" sz="2000">
                <a:solidFill>
                  <a:srgbClr val="C00000"/>
                </a:solidFill>
              </a:rPr>
              <a:t>dal 1985 al 2014</a:t>
            </a:r>
          </a:p>
        </p:txBody>
      </p:sp>
      <p:pic>
        <p:nvPicPr>
          <p:cNvPr id="5" name="Picture 8" descr="La sismicità dal 1985 al 2014. Sono mostrati i terremoti di magnitudo ML≥2.0 registrati dalla Rete Sismica Nazionale (Dati: Iside, http://iside.rm.ingv.it).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822325"/>
            <a:ext cx="4032250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85" t="30403" r="18308" b="57077"/>
          <a:stretch/>
        </p:blipFill>
        <p:spPr bwMode="auto">
          <a:xfrm>
            <a:off x="4956489" y="1562801"/>
            <a:ext cx="3863954" cy="3737268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51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Conci\Documents\Lavoro\Libro_UltimaVersione\Figure_modificate\1T3_placche_pag7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182714"/>
            <a:ext cx="8528050" cy="53022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9"/>
          <p:cNvSpPr txBox="1">
            <a:spLocks noChangeArrowheads="1"/>
          </p:cNvSpPr>
          <p:nvPr/>
        </p:nvSpPr>
        <p:spPr bwMode="auto">
          <a:xfrm>
            <a:off x="5000625" y="2177458"/>
            <a:ext cx="2714625" cy="369888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sz="1800" dirty="0">
                <a:solidFill>
                  <a:srgbClr val="000000"/>
                </a:solidFill>
                <a:latin typeface="Cambria"/>
                <a:cs typeface="Cambria"/>
              </a:rPr>
              <a:t>Placca eurasiatica</a:t>
            </a:r>
          </a:p>
        </p:txBody>
      </p:sp>
      <p:sp>
        <p:nvSpPr>
          <p:cNvPr id="5" name="CasellaDiTesto 10"/>
          <p:cNvSpPr txBox="1">
            <a:spLocks noChangeArrowheads="1"/>
          </p:cNvSpPr>
          <p:nvPr/>
        </p:nvSpPr>
        <p:spPr bwMode="auto">
          <a:xfrm>
            <a:off x="2928938" y="5677896"/>
            <a:ext cx="2714625" cy="36988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sz="1800" dirty="0">
                <a:solidFill>
                  <a:srgbClr val="000000"/>
                </a:solidFill>
                <a:latin typeface="Cambria"/>
                <a:cs typeface="Cambria"/>
              </a:rPr>
              <a:t>Placca africana</a:t>
            </a:r>
          </a:p>
        </p:txBody>
      </p:sp>
      <p:sp>
        <p:nvSpPr>
          <p:cNvPr id="7" name="Rettangolo 1"/>
          <p:cNvSpPr>
            <a:spLocks noChangeArrowheads="1"/>
          </p:cNvSpPr>
          <p:nvPr/>
        </p:nvSpPr>
        <p:spPr bwMode="auto">
          <a:xfrm>
            <a:off x="4559558" y="6630396"/>
            <a:ext cx="45720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1100" b="0" i="1">
                <a:solidFill>
                  <a:srgbClr val="000000"/>
                </a:solidFill>
                <a:latin typeface="Cambria"/>
                <a:cs typeface="Cambria"/>
              </a:rPr>
              <a:t>Laboratorio Didattico INGV</a:t>
            </a:r>
            <a:endParaRPr lang="it-IT" sz="1100" b="0" i="1">
              <a:solidFill>
                <a:srgbClr val="000000"/>
              </a:solidFill>
              <a:latin typeface="Cambria"/>
              <a:cs typeface="Cambria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461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3" name="Picture 2" descr="F:\Francesca\dottorato\Tesi Dottorato\tesi finale\figure varie\mediterraneo.t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701675"/>
            <a:ext cx="8851900" cy="615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690" name="Freeform 34"/>
          <p:cNvSpPr>
            <a:spLocks/>
          </p:cNvSpPr>
          <p:nvPr/>
        </p:nvSpPr>
        <p:spPr bwMode="auto">
          <a:xfrm>
            <a:off x="850900" y="2263775"/>
            <a:ext cx="4864100" cy="3124200"/>
          </a:xfrm>
          <a:custGeom>
            <a:avLst/>
            <a:gdLst>
              <a:gd name="T0" fmla="*/ 128 w 3064"/>
              <a:gd name="T1" fmla="*/ 1968 h 1968"/>
              <a:gd name="T2" fmla="*/ 128 w 3064"/>
              <a:gd name="T3" fmla="*/ 1920 h 1968"/>
              <a:gd name="T4" fmla="*/ 896 w 3064"/>
              <a:gd name="T5" fmla="*/ 1776 h 1968"/>
              <a:gd name="T6" fmla="*/ 1472 w 3064"/>
              <a:gd name="T7" fmla="*/ 1632 h 1968"/>
              <a:gd name="T8" fmla="*/ 1952 w 3064"/>
              <a:gd name="T9" fmla="*/ 1488 h 1968"/>
              <a:gd name="T10" fmla="*/ 2624 w 3064"/>
              <a:gd name="T11" fmla="*/ 1632 h 1968"/>
              <a:gd name="T12" fmla="*/ 2864 w 3064"/>
              <a:gd name="T13" fmla="*/ 1680 h 1968"/>
              <a:gd name="T14" fmla="*/ 3056 w 3064"/>
              <a:gd name="T15" fmla="*/ 1488 h 1968"/>
              <a:gd name="T16" fmla="*/ 2912 w 3064"/>
              <a:gd name="T17" fmla="*/ 1200 h 1968"/>
              <a:gd name="T18" fmla="*/ 2624 w 3064"/>
              <a:gd name="T19" fmla="*/ 816 h 1968"/>
              <a:gd name="T20" fmla="*/ 2384 w 3064"/>
              <a:gd name="T21" fmla="*/ 480 h 1968"/>
              <a:gd name="T22" fmla="*/ 2144 w 3064"/>
              <a:gd name="T23" fmla="*/ 192 h 1968"/>
              <a:gd name="T24" fmla="*/ 1664 w 3064"/>
              <a:gd name="T25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64" h="1968">
                <a:moveTo>
                  <a:pt x="128" y="1968"/>
                </a:moveTo>
                <a:cubicBezTo>
                  <a:pt x="64" y="1960"/>
                  <a:pt x="0" y="1952"/>
                  <a:pt x="128" y="1920"/>
                </a:cubicBezTo>
                <a:cubicBezTo>
                  <a:pt x="256" y="1888"/>
                  <a:pt x="672" y="1824"/>
                  <a:pt x="896" y="1776"/>
                </a:cubicBezTo>
                <a:cubicBezTo>
                  <a:pt x="1120" y="1728"/>
                  <a:pt x="1296" y="1680"/>
                  <a:pt x="1472" y="1632"/>
                </a:cubicBezTo>
                <a:cubicBezTo>
                  <a:pt x="1648" y="1584"/>
                  <a:pt x="1760" y="1488"/>
                  <a:pt x="1952" y="1488"/>
                </a:cubicBezTo>
                <a:cubicBezTo>
                  <a:pt x="2144" y="1488"/>
                  <a:pt x="2472" y="1600"/>
                  <a:pt x="2624" y="1632"/>
                </a:cubicBezTo>
                <a:cubicBezTo>
                  <a:pt x="2776" y="1664"/>
                  <a:pt x="2792" y="1704"/>
                  <a:pt x="2864" y="1680"/>
                </a:cubicBezTo>
                <a:cubicBezTo>
                  <a:pt x="2936" y="1656"/>
                  <a:pt x="3048" y="1568"/>
                  <a:pt x="3056" y="1488"/>
                </a:cubicBezTo>
                <a:cubicBezTo>
                  <a:pt x="3064" y="1408"/>
                  <a:pt x="2984" y="1312"/>
                  <a:pt x="2912" y="1200"/>
                </a:cubicBezTo>
                <a:cubicBezTo>
                  <a:pt x="2840" y="1088"/>
                  <a:pt x="2712" y="936"/>
                  <a:pt x="2624" y="816"/>
                </a:cubicBezTo>
                <a:cubicBezTo>
                  <a:pt x="2536" y="696"/>
                  <a:pt x="2464" y="584"/>
                  <a:pt x="2384" y="480"/>
                </a:cubicBezTo>
                <a:cubicBezTo>
                  <a:pt x="2304" y="376"/>
                  <a:pt x="2264" y="272"/>
                  <a:pt x="2144" y="192"/>
                </a:cubicBezTo>
                <a:cubicBezTo>
                  <a:pt x="2024" y="112"/>
                  <a:pt x="1744" y="32"/>
                  <a:pt x="1664" y="0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it-IT" sz="2400" b="1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166915" name="Group 52"/>
          <p:cNvGrpSpPr>
            <a:grpSpLocks/>
          </p:cNvGrpSpPr>
          <p:nvPr/>
        </p:nvGrpSpPr>
        <p:grpSpPr bwMode="auto">
          <a:xfrm>
            <a:off x="152400" y="1117289"/>
            <a:ext cx="2463800" cy="1818115"/>
            <a:chOff x="128" y="208"/>
            <a:chExt cx="1632" cy="1204"/>
          </a:xfrm>
        </p:grpSpPr>
        <p:pic>
          <p:nvPicPr>
            <p:cNvPr id="166916" name="Picture 50" descr="H:\Francesca\Progetti\Museo\Pannelli definitivi\Il Mosaico delle placche\Fig.3c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" y="264"/>
              <a:ext cx="1632" cy="114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8707" name="Text Box 51"/>
            <p:cNvSpPr txBox="1">
              <a:spLocks noChangeArrowheads="1"/>
            </p:cNvSpPr>
            <p:nvPr/>
          </p:nvSpPr>
          <p:spPr bwMode="auto">
            <a:xfrm>
              <a:off x="350" y="208"/>
              <a:ext cx="1251" cy="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2400" b="1" dirty="0">
                  <a:solidFill>
                    <a:srgbClr val="FF0000"/>
                  </a:solidFill>
                  <a:latin typeface="Calibri"/>
                  <a:ea typeface="ＭＳ Ｐゴシック" charset="0"/>
                  <a:cs typeface="Calibri"/>
                </a:rPr>
                <a:t>SUBDUZIONE</a:t>
              </a:r>
              <a:endParaRPr lang="en-GB" sz="2400" b="1" dirty="0">
                <a:solidFill>
                  <a:srgbClr val="FF0000"/>
                </a:solidFill>
                <a:latin typeface="Calibri"/>
                <a:ea typeface="ＭＳ Ｐゴシック" charset="0"/>
                <a:cs typeface="Calibri"/>
              </a:endParaRPr>
            </a:p>
          </p:txBody>
        </p:sp>
      </p:grpSp>
      <p:sp>
        <p:nvSpPr>
          <p:cNvPr id="2" name="CasellaDiTesto 1"/>
          <p:cNvSpPr txBox="1"/>
          <p:nvPr/>
        </p:nvSpPr>
        <p:spPr>
          <a:xfrm rot="3445240">
            <a:off x="4201405" y="3000122"/>
            <a:ext cx="26734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it-IT" smtClean="0"/>
              <a:t>LITOSFERA CONTINENTALE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 rot="20978319">
            <a:off x="1910973" y="5451215"/>
            <a:ext cx="26734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LITOSFERA CONTINENTALE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 rot="19129103">
            <a:off x="5502879" y="5055680"/>
            <a:ext cx="1180067" cy="646331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LITOSFERA</a:t>
            </a:r>
          </a:p>
          <a:p>
            <a:r>
              <a:rPr lang="it-IT" dirty="0" smtClean="0"/>
              <a:t>OCEANICA</a:t>
            </a:r>
            <a:endParaRPr lang="it-IT" dirty="0"/>
          </a:p>
        </p:txBody>
      </p:sp>
      <p:sp>
        <p:nvSpPr>
          <p:cNvPr id="3" name="Freccia destra con strisce 2"/>
          <p:cNvSpPr/>
          <p:nvPr/>
        </p:nvSpPr>
        <p:spPr>
          <a:xfrm rot="15491465">
            <a:off x="2886872" y="4910101"/>
            <a:ext cx="442352" cy="452323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destra con strisce 11"/>
          <p:cNvSpPr/>
          <p:nvPr/>
        </p:nvSpPr>
        <p:spPr>
          <a:xfrm rot="8786029">
            <a:off x="4834681" y="3065070"/>
            <a:ext cx="442352" cy="452323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destra con strisce 12"/>
          <p:cNvSpPr/>
          <p:nvPr/>
        </p:nvSpPr>
        <p:spPr>
          <a:xfrm rot="13793954">
            <a:off x="5477080" y="4729202"/>
            <a:ext cx="442352" cy="452323"/>
          </a:xfrm>
          <a:prstGeom prst="stripedRightArrow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344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Fig. 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34856"/>
            <a:ext cx="9144000" cy="707886"/>
          </a:xfrm>
          <a:gradFill rotWithShape="0">
            <a:gsLst>
              <a:gs pos="0">
                <a:srgbClr val="8383FF"/>
              </a:gs>
              <a:gs pos="100000">
                <a:srgbClr val="8383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4000" dirty="0">
                <a:latin typeface="Calibri"/>
                <a:ea typeface="+mn-ea"/>
                <a:cs typeface="Calibri"/>
              </a:rPr>
              <a:t>Kit </a:t>
            </a:r>
            <a:r>
              <a:rPr lang="fr-FR" sz="4000" dirty="0" err="1">
                <a:latin typeface="Calibri"/>
                <a:ea typeface="+mn-ea"/>
                <a:cs typeface="Calibri"/>
              </a:rPr>
              <a:t>Seismo</a:t>
            </a:r>
            <a:r>
              <a:rPr lang="fr-FR" sz="4000" dirty="0">
                <a:latin typeface="Calibri"/>
                <a:ea typeface="+mn-ea"/>
                <a:cs typeface="Calibri"/>
              </a:rPr>
              <a:t> Box ‘</a:t>
            </a:r>
            <a:r>
              <a:rPr lang="fr-FR" sz="4000" dirty="0" err="1">
                <a:latin typeface="Calibri"/>
                <a:ea typeface="+mn-ea"/>
                <a:cs typeface="Calibri"/>
              </a:rPr>
              <a:t>Terremoto</a:t>
            </a:r>
            <a:r>
              <a:rPr lang="fr-FR" sz="4000" dirty="0">
                <a:latin typeface="Calibri"/>
                <a:ea typeface="+mn-ea"/>
                <a:cs typeface="Calibri"/>
              </a:rPr>
              <a:t> </a:t>
            </a:r>
            <a:r>
              <a:rPr lang="fr-FR" sz="4000" dirty="0" err="1">
                <a:latin typeface="Calibri"/>
                <a:ea typeface="+mn-ea"/>
                <a:cs typeface="Calibri"/>
              </a:rPr>
              <a:t>fai</a:t>
            </a:r>
            <a:r>
              <a:rPr lang="fr-FR" sz="4000" dirty="0">
                <a:latin typeface="Calibri"/>
                <a:ea typeface="+mn-ea"/>
                <a:cs typeface="Calibri"/>
              </a:rPr>
              <a:t> da te’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27313" y="5379620"/>
            <a:ext cx="7488238" cy="706438"/>
          </a:xfrm>
          <a:prstGeom prst="rect">
            <a:avLst/>
          </a:prstGeom>
          <a:gradFill rotWithShape="0">
            <a:gsLst>
              <a:gs pos="0">
                <a:srgbClr val="8383FF"/>
              </a:gs>
              <a:gs pos="100000">
                <a:srgbClr val="8383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4000" dirty="0">
                <a:latin typeface="Calibri"/>
                <a:cs typeface="Calibri"/>
              </a:rPr>
              <a:t>PERCHE’ QUESTA ‘</a:t>
            </a:r>
            <a:r>
              <a:rPr lang="fr-FR" sz="4000" dirty="0" smtClean="0">
                <a:latin typeface="Calibri"/>
                <a:cs typeface="Calibri"/>
              </a:rPr>
              <a:t>SISMO </a:t>
            </a:r>
            <a:r>
              <a:rPr lang="fr-FR" sz="4000" dirty="0">
                <a:latin typeface="Calibri"/>
                <a:cs typeface="Calibri"/>
              </a:rPr>
              <a:t>BOX’?</a:t>
            </a:r>
          </a:p>
        </p:txBody>
      </p:sp>
      <p:sp>
        <p:nvSpPr>
          <p:cNvPr id="30730" name="CasellaDiTesto 1"/>
          <p:cNvSpPr txBox="1">
            <a:spLocks noChangeArrowheads="1"/>
          </p:cNvSpPr>
          <p:nvPr/>
        </p:nvSpPr>
        <p:spPr bwMode="auto">
          <a:xfrm>
            <a:off x="-1473200" y="2963863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1" name="Picture 2" descr="F:\Francesca\dottorato\Tesi Dottorato\tesi finale\figure varie\mediterraneo.tif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050" y="709613"/>
            <a:ext cx="8851900" cy="615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1926" name="Group 22"/>
          <p:cNvGrpSpPr>
            <a:grpSpLocks/>
          </p:cNvGrpSpPr>
          <p:nvPr/>
        </p:nvGrpSpPr>
        <p:grpSpPr bwMode="auto">
          <a:xfrm>
            <a:off x="0" y="-1339056"/>
            <a:ext cx="6400800" cy="4097338"/>
            <a:chOff x="1736" y="1744"/>
            <a:chExt cx="4032" cy="2581"/>
          </a:xfrm>
        </p:grpSpPr>
        <p:grpSp>
          <p:nvGrpSpPr>
            <p:cNvPr id="174085" name="Group 4"/>
            <p:cNvGrpSpPr>
              <a:grpSpLocks/>
            </p:cNvGrpSpPr>
            <p:nvPr/>
          </p:nvGrpSpPr>
          <p:grpSpPr bwMode="auto">
            <a:xfrm>
              <a:off x="1736" y="2664"/>
              <a:ext cx="4032" cy="1661"/>
              <a:chOff x="432" y="1584"/>
              <a:chExt cx="4896" cy="2016"/>
            </a:xfrm>
          </p:grpSpPr>
          <p:sp>
            <p:nvSpPr>
              <p:cNvPr id="251909" name="Rectangle 5"/>
              <p:cNvSpPr>
                <a:spLocks noChangeArrowheads="1"/>
              </p:cNvSpPr>
              <p:nvPr/>
            </p:nvSpPr>
            <p:spPr bwMode="auto">
              <a:xfrm>
                <a:off x="432" y="1584"/>
                <a:ext cx="4896" cy="201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t-IT" sz="24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graphicFrame>
            <p:nvGraphicFramePr>
              <p:cNvPr id="174088" name="Object 6"/>
              <p:cNvGraphicFramePr>
                <a:graphicFrameLocks noChangeAspect="1"/>
              </p:cNvGraphicFramePr>
              <p:nvPr/>
            </p:nvGraphicFramePr>
            <p:xfrm>
              <a:off x="438" y="2160"/>
              <a:ext cx="4883" cy="14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26" name="CorelPhotoPaint.Image.9" r:id="rId5" imgW="8647619" imgH="2526984" progId="CorelPhotoPaint.Image.9">
                      <p:embed/>
                    </p:oleObj>
                  </mc:Choice>
                  <mc:Fallback>
                    <p:oleObj name="CorelPhotoPaint.Image.9" r:id="rId5" imgW="8647619" imgH="2526984" progId="CorelPhotoPaint.Image.9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8" y="2160"/>
                            <a:ext cx="4883" cy="14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=""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=""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=""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7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51911" name="Text Box 7"/>
              <p:cNvSpPr txBox="1">
                <a:spLocks noChangeArrowheads="1"/>
              </p:cNvSpPr>
              <p:nvPr/>
            </p:nvSpPr>
            <p:spPr bwMode="auto">
              <a:xfrm rot="-1417414">
                <a:off x="2779" y="3076"/>
                <a:ext cx="1031" cy="1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sz="1000" b="1">
                    <a:solidFill>
                      <a:srgbClr val="000000"/>
                    </a:solidFill>
                    <a:latin typeface="Verdana" charset="0"/>
                    <a:ea typeface="ＭＳ Ｐゴシック" charset="0"/>
                    <a:cs typeface="ＭＳ Ｐゴシック" charset="0"/>
                  </a:rPr>
                  <a:t>Zona di subduzione</a:t>
                </a:r>
                <a:endParaRPr lang="en-US" sz="10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12" name="Line 8"/>
              <p:cNvSpPr>
                <a:spLocks noChangeShapeType="1"/>
              </p:cNvSpPr>
              <p:nvPr/>
            </p:nvSpPr>
            <p:spPr bwMode="auto">
              <a:xfrm>
                <a:off x="3168" y="1955"/>
                <a:ext cx="0" cy="28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t-IT" sz="24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13" name="Text Box 9"/>
              <p:cNvSpPr txBox="1">
                <a:spLocks noChangeArrowheads="1"/>
              </p:cNvSpPr>
              <p:nvPr/>
            </p:nvSpPr>
            <p:spPr bwMode="auto">
              <a:xfrm>
                <a:off x="2923" y="1680"/>
                <a:ext cx="1247" cy="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sz="2400" b="1" dirty="0">
                    <a:solidFill>
                      <a:srgbClr val="000000"/>
                    </a:solidFill>
                    <a:latin typeface="Verdana" charset="0"/>
                    <a:ea typeface="ＭＳ Ｐゴシック" charset="0"/>
                    <a:cs typeface="ＭＳ Ｐゴシック" charset="0"/>
                  </a:rPr>
                  <a:t>Appennino</a:t>
                </a:r>
                <a:endParaRPr lang="en-US" sz="2400" b="1" dirty="0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14" name="Line 10"/>
              <p:cNvSpPr>
                <a:spLocks noChangeShapeType="1"/>
              </p:cNvSpPr>
              <p:nvPr/>
            </p:nvSpPr>
            <p:spPr bwMode="auto">
              <a:xfrm>
                <a:off x="1680" y="1951"/>
                <a:ext cx="0" cy="28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t-IT" sz="24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15" name="Text Box 11"/>
              <p:cNvSpPr txBox="1">
                <a:spLocks noChangeArrowheads="1"/>
              </p:cNvSpPr>
              <p:nvPr/>
            </p:nvSpPr>
            <p:spPr bwMode="auto">
              <a:xfrm>
                <a:off x="912" y="1680"/>
                <a:ext cx="1741" cy="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sz="2400" b="1" dirty="0">
                    <a:solidFill>
                      <a:srgbClr val="000000"/>
                    </a:solidFill>
                    <a:latin typeface="Verdana" charset="0"/>
                    <a:ea typeface="ＭＳ Ｐゴシック" charset="0"/>
                    <a:cs typeface="ＭＳ Ｐゴシック" charset="0"/>
                  </a:rPr>
                  <a:t>Area Tirrenica</a:t>
                </a:r>
                <a:endParaRPr lang="en-US" sz="2400" b="1" dirty="0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16" name="AutoShape 12"/>
              <p:cNvSpPr>
                <a:spLocks noChangeArrowheads="1"/>
              </p:cNvSpPr>
              <p:nvPr/>
            </p:nvSpPr>
            <p:spPr bwMode="auto">
              <a:xfrm>
                <a:off x="1968" y="2304"/>
                <a:ext cx="192" cy="96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t-IT" sz="24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17" name="AutoShape 13"/>
              <p:cNvSpPr>
                <a:spLocks noChangeArrowheads="1"/>
              </p:cNvSpPr>
              <p:nvPr/>
            </p:nvSpPr>
            <p:spPr bwMode="auto">
              <a:xfrm rot="-10800000">
                <a:off x="1728" y="2304"/>
                <a:ext cx="192" cy="96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t-IT" sz="24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18" name="AutoShape 14"/>
              <p:cNvSpPr>
                <a:spLocks noChangeArrowheads="1"/>
              </p:cNvSpPr>
              <p:nvPr/>
            </p:nvSpPr>
            <p:spPr bwMode="auto">
              <a:xfrm rot="-10800000">
                <a:off x="3312" y="2304"/>
                <a:ext cx="192" cy="96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t-IT" sz="24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19" name="AutoShape 15"/>
              <p:cNvSpPr>
                <a:spLocks noChangeArrowheads="1"/>
              </p:cNvSpPr>
              <p:nvPr/>
            </p:nvSpPr>
            <p:spPr bwMode="auto">
              <a:xfrm rot="-21600000">
                <a:off x="3072" y="2304"/>
                <a:ext cx="192" cy="96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t-IT" sz="24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20" name="Text Box 16"/>
              <p:cNvSpPr txBox="1">
                <a:spLocks noChangeArrowheads="1"/>
              </p:cNvSpPr>
              <p:nvPr/>
            </p:nvSpPr>
            <p:spPr bwMode="auto">
              <a:xfrm>
                <a:off x="1550" y="2928"/>
                <a:ext cx="879" cy="3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sz="1200" b="1">
                    <a:solidFill>
                      <a:srgbClr val="000000"/>
                    </a:solidFill>
                    <a:latin typeface="Verdana" charset="0"/>
                    <a:ea typeface="ＭＳ Ｐゴシック" charset="0"/>
                    <a:cs typeface="ＭＳ Ｐゴシック" charset="0"/>
                  </a:rPr>
                  <a:t>Bacino</a:t>
                </a:r>
              </a:p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it-IT" sz="1200" b="1">
                    <a:solidFill>
                      <a:srgbClr val="000000"/>
                    </a:solidFill>
                    <a:latin typeface="Verdana" charset="0"/>
                    <a:ea typeface="ＭＳ Ｐゴシック" charset="0"/>
                    <a:cs typeface="ＭＳ Ｐゴシック" charset="0"/>
                  </a:rPr>
                  <a:t>  estensionale</a:t>
                </a:r>
                <a:endParaRPr lang="en-US" sz="12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51921" name="Oval 17"/>
              <p:cNvSpPr>
                <a:spLocks noChangeArrowheads="1"/>
              </p:cNvSpPr>
              <p:nvPr/>
            </p:nvSpPr>
            <p:spPr bwMode="auto">
              <a:xfrm>
                <a:off x="666" y="2898"/>
                <a:ext cx="480" cy="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t-IT" sz="2400" b="1">
                  <a:solidFill>
                    <a:srgbClr val="000000"/>
                  </a:solidFill>
                  <a:latin typeface="Verdana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251925" name="Line 21"/>
            <p:cNvSpPr>
              <a:spLocks noChangeShapeType="1"/>
            </p:cNvSpPr>
            <p:nvPr/>
          </p:nvSpPr>
          <p:spPr bwMode="auto">
            <a:xfrm flipV="1">
              <a:off x="2576" y="1744"/>
              <a:ext cx="528" cy="43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2400" b="1">
                <a:solidFill>
                  <a:srgbClr val="000000"/>
                </a:solidFill>
                <a:latin typeface="Verdana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8" name="CasellaDiTesto 7"/>
          <p:cNvSpPr txBox="1"/>
          <p:nvPr/>
        </p:nvSpPr>
        <p:spPr>
          <a:xfrm>
            <a:off x="4409936" y="3679548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29399" y="753851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A</a:t>
            </a:r>
            <a:endParaRPr lang="it-IT" b="1" dirty="0"/>
          </a:p>
        </p:txBody>
      </p:sp>
      <p:sp>
        <p:nvSpPr>
          <p:cNvPr id="29" name="CasellaDiTesto 28"/>
          <p:cNvSpPr txBox="1"/>
          <p:nvPr/>
        </p:nvSpPr>
        <p:spPr>
          <a:xfrm>
            <a:off x="5958512" y="75354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B</a:t>
            </a:r>
          </a:p>
        </p:txBody>
      </p:sp>
      <p:sp>
        <p:nvSpPr>
          <p:cNvPr id="30" name="CasellaDiTesto 29"/>
          <p:cNvSpPr txBox="1"/>
          <p:nvPr/>
        </p:nvSpPr>
        <p:spPr>
          <a:xfrm rot="3445240">
            <a:off x="4201405" y="3000122"/>
            <a:ext cx="26734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it-IT" smtClean="0"/>
              <a:t>LITOSFERA CONTINENTALE</a:t>
            </a:r>
            <a:endParaRPr lang="it-IT"/>
          </a:p>
        </p:txBody>
      </p:sp>
      <p:sp>
        <p:nvSpPr>
          <p:cNvPr id="31" name="CasellaDiTesto 30"/>
          <p:cNvSpPr txBox="1"/>
          <p:nvPr/>
        </p:nvSpPr>
        <p:spPr>
          <a:xfrm rot="20978319">
            <a:off x="1910973" y="5451215"/>
            <a:ext cx="26734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LITOSFERA CONTINENTALE</a:t>
            </a:r>
            <a:endParaRPr lang="it-IT" dirty="0"/>
          </a:p>
        </p:txBody>
      </p:sp>
      <p:sp>
        <p:nvSpPr>
          <p:cNvPr id="32" name="CasellaDiTesto 31"/>
          <p:cNvSpPr txBox="1"/>
          <p:nvPr/>
        </p:nvSpPr>
        <p:spPr>
          <a:xfrm rot="19129103">
            <a:off x="5502879" y="5055680"/>
            <a:ext cx="1180067" cy="646331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LITOSFERA</a:t>
            </a:r>
          </a:p>
          <a:p>
            <a:r>
              <a:rPr lang="it-IT" dirty="0" smtClean="0"/>
              <a:t>OCEANICA</a:t>
            </a:r>
            <a:endParaRPr lang="it-IT" dirty="0"/>
          </a:p>
        </p:txBody>
      </p:sp>
      <p:sp>
        <p:nvSpPr>
          <p:cNvPr id="33" name="Freccia destra con strisce 32"/>
          <p:cNvSpPr/>
          <p:nvPr/>
        </p:nvSpPr>
        <p:spPr>
          <a:xfrm rot="15491465">
            <a:off x="2886872" y="4910101"/>
            <a:ext cx="442352" cy="452323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Freccia destra con strisce 33"/>
          <p:cNvSpPr/>
          <p:nvPr/>
        </p:nvSpPr>
        <p:spPr>
          <a:xfrm rot="8786029">
            <a:off x="4834681" y="3065070"/>
            <a:ext cx="442352" cy="452323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Freccia destra con strisce 34"/>
          <p:cNvSpPr/>
          <p:nvPr/>
        </p:nvSpPr>
        <p:spPr>
          <a:xfrm rot="13793954">
            <a:off x="5477080" y="4729202"/>
            <a:ext cx="442352" cy="452323"/>
          </a:xfrm>
          <a:prstGeom prst="stripedRightArrow">
            <a:avLst/>
          </a:prstGeom>
          <a:solidFill>
            <a:srgbClr val="00B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" name="Connettore 1 3"/>
          <p:cNvCxnSpPr/>
          <p:nvPr/>
        </p:nvCxnSpPr>
        <p:spPr>
          <a:xfrm>
            <a:off x="4572000" y="4023360"/>
            <a:ext cx="1350498" cy="98473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5898640" y="4823432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9538784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Napoli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4572" y="4248444"/>
            <a:ext cx="3621536" cy="280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3" descr="ital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395" y="858417"/>
            <a:ext cx="4681714" cy="5158063"/>
          </a:xfrm>
          <a:prstGeom prst="rect">
            <a:avLst/>
          </a:prstGeom>
          <a:noFill/>
          <a:ln w="5715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115888"/>
            <a:ext cx="91440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it-IT" altLang="it-IT" sz="3200" dirty="0" smtClean="0"/>
              <a:t>ATTIVITA’ VULCANICA</a:t>
            </a:r>
            <a:endParaRPr lang="it-IT" altLang="it-IT" sz="3200" dirty="0"/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110" y="565165"/>
            <a:ext cx="3226906" cy="2079561"/>
          </a:xfrm>
          <a:prstGeom prst="rect">
            <a:avLst/>
          </a:prstGeom>
        </p:spPr>
      </p:pic>
      <p:pic>
        <p:nvPicPr>
          <p:cNvPr id="21" name="Immagine 2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623" y="2340854"/>
            <a:ext cx="3291840" cy="2193188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7515543" y="552470"/>
            <a:ext cx="603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mtClean="0">
                <a:solidFill>
                  <a:schemeClr val="bg1"/>
                </a:solidFill>
              </a:rPr>
              <a:t>Etna</a:t>
            </a:r>
            <a:endParaRPr lang="it-IT">
              <a:solidFill>
                <a:schemeClr val="bg1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5858872" y="2340854"/>
            <a:ext cx="10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Stromboli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5376042" y="4463702"/>
            <a:ext cx="2406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Vesuvio e </a:t>
            </a:r>
            <a:r>
              <a:rPr lang="it-IT" smtClean="0">
                <a:solidFill>
                  <a:schemeClr val="bg1"/>
                </a:solidFill>
              </a:rPr>
              <a:t>Campi Flegrei</a:t>
            </a:r>
            <a:endParaRPr lang="it-IT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52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2967978" y="5690157"/>
            <a:ext cx="36709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4000" b="1" dirty="0" smtClean="0">
                <a:cs typeface="Calibri"/>
              </a:rPr>
              <a:t>MEDITERRANEO</a:t>
            </a:r>
            <a:endParaRPr lang="it-IT" sz="4000" b="1" dirty="0">
              <a:cs typeface="Calibri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55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Immagin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32424"/>
            <a:ext cx="9144322" cy="130610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CasellaDiTesto 1"/>
          <p:cNvSpPr txBox="1"/>
          <p:nvPr/>
        </p:nvSpPr>
        <p:spPr>
          <a:xfrm>
            <a:off x="6410559" y="5230200"/>
            <a:ext cx="2733441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dirty="0" smtClean="0"/>
              <a:t>LE FRECCE </a:t>
            </a:r>
            <a:r>
              <a:rPr lang="it-IT" smtClean="0"/>
              <a:t>SONO VELOCITÀ</a:t>
            </a:r>
          </a:p>
          <a:p>
            <a:r>
              <a:rPr lang="it-IT" dirty="0" smtClean="0"/>
              <a:t>GEODETICHE ORIZZONTALI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0132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820738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  <a:t>DEFINIZIONE DI </a:t>
            </a:r>
            <a:r>
              <a:rPr lang="ja-JP" alt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  <a:t>“</a:t>
            </a:r>
            <a:r>
              <a:rPr 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  <a:t>RISCHIO</a:t>
            </a:r>
            <a:r>
              <a:rPr lang="ja-JP" alt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  <a:t>”</a:t>
            </a:r>
            <a:endParaRPr lang="it-IT" b="1" dirty="0" smtClean="0">
              <a:solidFill>
                <a:schemeClr val="tx1"/>
              </a:solidFill>
              <a:latin typeface="Calibri"/>
              <a:cs typeface="Calibri"/>
            </a:endParaRPr>
          </a:p>
        </p:txBody>
      </p:sp>
      <p:pic>
        <p:nvPicPr>
          <p:cNvPr id="317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14" y="2870481"/>
            <a:ext cx="1998663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2638425" y="3235045"/>
            <a:ext cx="3411538" cy="1676400"/>
            <a:chOff x="3119" y="1258"/>
            <a:chExt cx="2149" cy="1056"/>
          </a:xfrm>
        </p:grpSpPr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3119" y="1258"/>
              <a:ext cx="28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it-IT" altLang="it-IT" sz="3600">
                  <a:latin typeface="Times New Roman" pitchFamily="18" charset="0"/>
                </a:rPr>
                <a:t>+</a:t>
              </a: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3335" y="2062"/>
              <a:ext cx="193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altLang="it-IT" sz="2000" dirty="0">
                  <a:solidFill>
                    <a:srgbClr val="000000"/>
                  </a:solidFill>
                  <a:latin typeface="+mj-lt"/>
                  <a:cs typeface="Times New Roman" pitchFamily="18" charset="0"/>
                </a:rPr>
                <a:t>aree densamente popolate</a:t>
              </a:r>
            </a:p>
          </p:txBody>
        </p:sp>
      </p:grpSp>
      <p:pic>
        <p:nvPicPr>
          <p:cNvPr id="15" name="Picture 3" descr="C:\Users\FRA\AppData\Local\Microsoft\Windows\Temporary Internet Files\Low\Content.IE5\FZGRAYQ3\MC900434750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1713" y="2853659"/>
            <a:ext cx="1646237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CasellaDiTesto 2"/>
          <p:cNvSpPr txBox="1">
            <a:spLocks noChangeArrowheads="1"/>
          </p:cNvSpPr>
          <p:nvPr/>
        </p:nvSpPr>
        <p:spPr bwMode="auto">
          <a:xfrm>
            <a:off x="6356350" y="3287994"/>
            <a:ext cx="373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it-IT" altLang="it-IT" sz="1800" b="0"/>
              <a:t>=</a:t>
            </a:r>
          </a:p>
        </p:txBody>
      </p:sp>
      <p:sp>
        <p:nvSpPr>
          <p:cNvPr id="17" name="CasellaDiTesto 3"/>
          <p:cNvSpPr txBox="1">
            <a:spLocks noChangeArrowheads="1"/>
          </p:cNvSpPr>
          <p:nvPr/>
        </p:nvSpPr>
        <p:spPr bwMode="auto">
          <a:xfrm>
            <a:off x="7731125" y="3729319"/>
            <a:ext cx="95091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it-IT" altLang="it-IT" sz="1200"/>
              <a:t>RISCHIO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404819" y="4530255"/>
            <a:ext cx="166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e</a:t>
            </a:r>
            <a:r>
              <a:rPr lang="it-IT" dirty="0" smtClean="0"/>
              <a:t>vento naturale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274350" y="703826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7000" y="2468050"/>
            <a:ext cx="1657350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925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820738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  <a:t>DEFINIZIONE DI </a:t>
            </a:r>
            <a:r>
              <a:rPr lang="ja-JP" alt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  <a:t>“</a:t>
            </a:r>
            <a:r>
              <a:rPr 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  <a:t>RISCHIO</a:t>
            </a:r>
            <a:r>
              <a:rPr lang="ja-JP" alt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/>
                <a:cs typeface="Calibri"/>
              </a:rPr>
              <a:t>”</a:t>
            </a:r>
            <a:endParaRPr lang="it-IT" b="1" dirty="0" smtClean="0">
              <a:solidFill>
                <a:schemeClr val="tx1"/>
              </a:solidFill>
              <a:latin typeface="Calibri"/>
              <a:cs typeface="Calibri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1704975"/>
            <a:ext cx="8534400" cy="609600"/>
          </a:xfrm>
        </p:spPr>
        <p:txBody>
          <a:bodyPr/>
          <a:lstStyle/>
          <a:p>
            <a:pPr>
              <a:defRPr/>
            </a:pPr>
            <a:r>
              <a:rPr lang="it-IT" dirty="0" smtClean="0">
                <a:latin typeface="Calibri"/>
                <a:cs typeface="Calibri"/>
              </a:rPr>
              <a:t>RISCHIO = </a:t>
            </a:r>
            <a:r>
              <a:rPr lang="it-IT" dirty="0" err="1" smtClean="0">
                <a:latin typeface="Calibri"/>
                <a:cs typeface="Calibri"/>
              </a:rPr>
              <a:t>f</a:t>
            </a:r>
            <a:r>
              <a:rPr lang="it-IT" dirty="0" smtClean="0">
                <a:latin typeface="Calibri"/>
                <a:cs typeface="Calibri"/>
              </a:rPr>
              <a:t> (</a:t>
            </a:r>
            <a:r>
              <a:rPr lang="it-IT" dirty="0" smtClean="0">
                <a:solidFill>
                  <a:srgbClr val="00664D"/>
                </a:solidFill>
                <a:latin typeface="Calibri"/>
                <a:cs typeface="Calibri"/>
              </a:rPr>
              <a:t>pericolosità</a:t>
            </a:r>
            <a:r>
              <a:rPr lang="it-IT" dirty="0" smtClean="0">
                <a:latin typeface="Calibri"/>
                <a:cs typeface="Calibri"/>
              </a:rPr>
              <a:t>,</a:t>
            </a:r>
            <a:r>
              <a:rPr lang="it-IT" dirty="0" smtClean="0">
                <a:solidFill>
                  <a:srgbClr val="FF9900"/>
                </a:solidFill>
                <a:latin typeface="Calibri"/>
                <a:cs typeface="Calibri"/>
              </a:rPr>
              <a:t> </a:t>
            </a:r>
            <a:r>
              <a:rPr lang="it-IT" dirty="0" smtClean="0">
                <a:solidFill>
                  <a:schemeClr val="accent2"/>
                </a:solidFill>
                <a:latin typeface="Calibri"/>
                <a:cs typeface="Calibri"/>
              </a:rPr>
              <a:t>vulnerabilità</a:t>
            </a:r>
            <a:r>
              <a:rPr lang="it-IT" dirty="0" smtClean="0">
                <a:latin typeface="Calibri"/>
                <a:cs typeface="Calibri"/>
              </a:rPr>
              <a:t>,</a:t>
            </a:r>
            <a:r>
              <a:rPr lang="it-IT" dirty="0">
                <a:solidFill>
                  <a:schemeClr val="accent1"/>
                </a:solidFill>
                <a:latin typeface="Calibri"/>
                <a:cs typeface="Calibri"/>
              </a:rPr>
              <a:t> </a:t>
            </a:r>
            <a:r>
              <a:rPr lang="it-IT" dirty="0" smtClean="0">
                <a:solidFill>
                  <a:srgbClr val="800000"/>
                </a:solidFill>
                <a:latin typeface="Calibri"/>
                <a:cs typeface="Calibri"/>
              </a:rPr>
              <a:t>valore</a:t>
            </a:r>
            <a:r>
              <a:rPr lang="it-IT" dirty="0" smtClean="0">
                <a:latin typeface="Calibri"/>
                <a:cs typeface="Calibri"/>
              </a:rPr>
              <a:t>)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2924175"/>
            <a:ext cx="9109075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800" dirty="0">
                <a:solidFill>
                  <a:schemeClr val="accent1">
                    <a:lumMod val="50000"/>
                  </a:schemeClr>
                </a:solidFill>
                <a:latin typeface="Calibri"/>
                <a:cs typeface="Calibri"/>
              </a:rPr>
              <a:t>Pericolosità = è la probabilità che, in un certo intervallo di tempo e in una determinata area, si verifichi un evento naturale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7239000" y="2370138"/>
            <a:ext cx="1439863" cy="3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sz="1600">
                <a:solidFill>
                  <a:srgbClr val="000000"/>
                </a:solidFill>
                <a:latin typeface="Calibri"/>
                <a:cs typeface="Calibri"/>
              </a:rPr>
              <a:t>(Unesco, 1972)</a:t>
            </a:r>
          </a:p>
        </p:txBody>
      </p:sp>
      <p:sp>
        <p:nvSpPr>
          <p:cNvPr id="2" name="Rettangolo 1"/>
          <p:cNvSpPr>
            <a:spLocks noChangeArrowheads="1"/>
          </p:cNvSpPr>
          <p:nvPr/>
        </p:nvSpPr>
        <p:spPr bwMode="auto">
          <a:xfrm>
            <a:off x="0" y="4292600"/>
            <a:ext cx="903605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it-IT" sz="2800" dirty="0">
                <a:solidFill>
                  <a:srgbClr val="0000FF"/>
                </a:solidFill>
                <a:latin typeface="Calibri" charset="0"/>
                <a:cs typeface="Calibri" charset="0"/>
              </a:rPr>
              <a:t>Vulnerabilità = è la propensione a subire danneggiamenti in conseguenza delle sollecitazioni indotte da un evento di una certa intensità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0" y="5732463"/>
            <a:ext cx="914400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sz="2800" dirty="0">
                <a:solidFill>
                  <a:srgbClr val="800000"/>
                </a:solidFill>
                <a:latin typeface="Calibri"/>
                <a:ea typeface="+mn-ea"/>
                <a:cs typeface="Calibri"/>
              </a:rPr>
              <a:t>Valore esposto = è la stima, in termini di vite e di proprietà, delle perdite economiche</a:t>
            </a:r>
          </a:p>
        </p:txBody>
      </p:sp>
      <p:pic>
        <p:nvPicPr>
          <p:cNvPr id="317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346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4134" y="28222"/>
            <a:ext cx="77724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it-IT" sz="4000" b="1" dirty="0" smtClean="0"/>
              <a:t>LA PERICOLOSITÀ SISMICA IN ITALIA</a:t>
            </a:r>
          </a:p>
        </p:txBody>
      </p:sp>
      <p:pic>
        <p:nvPicPr>
          <p:cNvPr id="5" name="Immagine 4" descr="mappa_opcm3519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2137" y="844651"/>
            <a:ext cx="4003347" cy="5729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3278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 rot="16200000">
            <a:off x="3930650" y="2413000"/>
            <a:ext cx="1081088" cy="2103438"/>
          </a:xfrm>
          <a:prstGeom prst="downArrow">
            <a:avLst>
              <a:gd name="adj1" fmla="val 50000"/>
              <a:gd name="adj2" fmla="val 30147"/>
            </a:avLst>
          </a:prstGeom>
          <a:solidFill>
            <a:srgbClr val="FF3300"/>
          </a:solidFill>
          <a:ln w="9525">
            <a:solidFill>
              <a:srgbClr val="00CC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983288" y="2924175"/>
            <a:ext cx="3197225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9900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…i </a:t>
            </a:r>
            <a:r>
              <a:rPr lang="fr-FR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disastri</a:t>
            </a: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 non sono </a:t>
            </a:r>
            <a:r>
              <a:rPr lang="fr-FR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inevitabili</a:t>
            </a: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!</a:t>
            </a:r>
            <a:endParaRPr lang="en-GB" sz="3200" dirty="0" smtClean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23567" name="Text Box 5"/>
          <p:cNvSpPr txBox="1">
            <a:spLocks noChangeArrowheads="1"/>
          </p:cNvSpPr>
          <p:nvPr/>
        </p:nvSpPr>
        <p:spPr bwMode="auto">
          <a:xfrm>
            <a:off x="0" y="2060575"/>
            <a:ext cx="3421063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9900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Il </a:t>
            </a:r>
            <a:r>
              <a:rPr lang="fr-FR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verificarsi</a:t>
            </a: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 di </a:t>
            </a:r>
            <a:r>
              <a:rPr lang="fr-FR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eventi</a:t>
            </a: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r-FR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potenzialmente</a:t>
            </a: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r-FR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rishiosi</a:t>
            </a: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r-FR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è</a:t>
            </a: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r-FR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inevitabile</a:t>
            </a:r>
            <a:r>
              <a:rPr lang="fr-FR" sz="3200" dirty="0" smtClean="0">
                <a:solidFill>
                  <a:srgbClr val="000000"/>
                </a:solidFill>
                <a:latin typeface="Calibri"/>
                <a:cs typeface="Calibri"/>
              </a:rPr>
              <a:t> ma...</a:t>
            </a:r>
            <a:endParaRPr lang="en-GB" sz="3200" dirty="0" smtClean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5805488"/>
            <a:ext cx="9144000" cy="630237"/>
          </a:xfrm>
          <a:prstGeom prst="rect">
            <a:avLst/>
          </a:prstGeom>
          <a:solidFill>
            <a:srgbClr val="00C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3500">
                <a:solidFill>
                  <a:srgbClr val="000000"/>
                </a:solidFill>
                <a:latin typeface="Calibri" charset="0"/>
                <a:cs typeface="Calibri" charset="0"/>
              </a:rPr>
              <a:t>La pericolosità NON è ‘</a:t>
            </a:r>
            <a:r>
              <a:rPr lang="fr-FR" altLang="ja-JP" sz="3500">
                <a:solidFill>
                  <a:srgbClr val="000000"/>
                </a:solidFill>
                <a:latin typeface="Calibri" charset="0"/>
                <a:cs typeface="Calibri" charset="0"/>
              </a:rPr>
              <a:t>modificabile</a:t>
            </a:r>
            <a:r>
              <a:rPr lang="fr-FR" sz="3500">
                <a:solidFill>
                  <a:srgbClr val="000000"/>
                </a:solidFill>
                <a:latin typeface="Calibri" charset="0"/>
                <a:cs typeface="Calibri" charset="0"/>
              </a:rPr>
              <a:t>’</a:t>
            </a:r>
            <a:r>
              <a:rPr lang="fr-FR" altLang="ja-JP" sz="3500">
                <a:solidFill>
                  <a:srgbClr val="000000"/>
                </a:solidFill>
                <a:latin typeface="Calibri" charset="0"/>
                <a:cs typeface="Calibri" charset="0"/>
              </a:rPr>
              <a:t>….il rischio SI!</a:t>
            </a:r>
            <a:endParaRPr lang="en-GB" sz="3500">
              <a:solidFill>
                <a:srgbClr val="000000"/>
              </a:solidFill>
              <a:latin typeface="Calibri" charset="0"/>
              <a:cs typeface="Calibri" charset="0"/>
            </a:endParaRPr>
          </a:p>
        </p:txBody>
      </p:sp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348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CasellaDiTesto 1"/>
          <p:cNvSpPr txBox="1">
            <a:spLocks noChangeArrowheads="1"/>
          </p:cNvSpPr>
          <p:nvPr/>
        </p:nvSpPr>
        <p:spPr bwMode="auto">
          <a:xfrm>
            <a:off x="969638" y="383293"/>
            <a:ext cx="69864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4000" dirty="0">
                <a:latin typeface="Calibi"/>
                <a:cs typeface="Calibi"/>
              </a:rPr>
              <a:t>MITIGAZIONE DEL RISCHIO</a:t>
            </a:r>
          </a:p>
        </p:txBody>
      </p:sp>
      <p:pic>
        <p:nvPicPr>
          <p:cNvPr id="3" name="Immagine 2" descr="Il rischio sismico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3476"/>
            <a:ext cx="9144000" cy="646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0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 descr="Fig. 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042988" y="3582168"/>
            <a:ext cx="6985000" cy="954107"/>
          </a:xfrm>
          <a:prstGeom prst="rect">
            <a:avLst/>
          </a:prstGeom>
          <a:gradFill rotWithShape="0">
            <a:gsLst>
              <a:gs pos="0">
                <a:srgbClr val="8383FF"/>
              </a:gs>
              <a:gs pos="100000">
                <a:srgbClr val="8383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dirty="0" err="1">
                <a:latin typeface="Calibri"/>
                <a:cs typeface="Calibri"/>
              </a:rPr>
              <a:t>Sensibilizzare</a:t>
            </a:r>
            <a:r>
              <a:rPr lang="fr-FR" sz="2800" dirty="0">
                <a:latin typeface="Calibri"/>
                <a:cs typeface="Calibri"/>
              </a:rPr>
              <a:t> </a:t>
            </a:r>
            <a:r>
              <a:rPr lang="fr-FR" sz="2800" dirty="0" err="1">
                <a:latin typeface="Calibri"/>
                <a:cs typeface="Calibri"/>
              </a:rPr>
              <a:t>gli</a:t>
            </a:r>
            <a:r>
              <a:rPr lang="fr-FR" sz="2800" dirty="0">
                <a:latin typeface="Calibri"/>
                <a:cs typeface="Calibri"/>
              </a:rPr>
              <a:t> </a:t>
            </a:r>
            <a:r>
              <a:rPr lang="fr-FR" sz="2800" dirty="0" err="1">
                <a:latin typeface="Calibri"/>
                <a:cs typeface="Calibri"/>
              </a:rPr>
              <a:t>studenti</a:t>
            </a:r>
            <a:r>
              <a:rPr lang="fr-FR" sz="2800" dirty="0">
                <a:latin typeface="Calibri"/>
                <a:cs typeface="Calibri"/>
              </a:rPr>
              <a:t> </a:t>
            </a:r>
            <a:r>
              <a:rPr lang="fr-FR" sz="2800" dirty="0" smtClean="0">
                <a:latin typeface="Calibri"/>
                <a:cs typeface="Calibri"/>
              </a:rPr>
              <a:t>alla </a:t>
            </a:r>
            <a:r>
              <a:rPr lang="fr-FR" sz="2800" dirty="0" err="1" smtClean="0">
                <a:latin typeface="Calibri"/>
                <a:cs typeface="Calibri"/>
              </a:rPr>
              <a:t>prevenzione</a:t>
            </a:r>
            <a:r>
              <a:rPr lang="fr-FR" sz="2800" dirty="0" smtClean="0">
                <a:latin typeface="Calibri"/>
                <a:cs typeface="Calibri"/>
              </a:rPr>
              <a:t> </a:t>
            </a:r>
            <a:r>
              <a:rPr lang="fr-FR" sz="2800" dirty="0" err="1" smtClean="0">
                <a:latin typeface="Calibri"/>
                <a:cs typeface="Calibri"/>
              </a:rPr>
              <a:t>del</a:t>
            </a:r>
            <a:r>
              <a:rPr lang="fr-FR" sz="2800" dirty="0" smtClean="0">
                <a:latin typeface="Calibri"/>
                <a:cs typeface="Calibri"/>
              </a:rPr>
              <a:t> </a:t>
            </a:r>
            <a:r>
              <a:rPr lang="fr-FR" sz="2800" dirty="0" err="1" smtClean="0">
                <a:latin typeface="Calibri"/>
                <a:cs typeface="Calibri"/>
              </a:rPr>
              <a:t>rischio</a:t>
            </a:r>
            <a:r>
              <a:rPr lang="fr-FR" sz="2800" dirty="0" smtClean="0">
                <a:latin typeface="Calibri"/>
                <a:cs typeface="Calibri"/>
              </a:rPr>
              <a:t> </a:t>
            </a:r>
            <a:r>
              <a:rPr lang="fr-FR" sz="2800" dirty="0" err="1" smtClean="0">
                <a:latin typeface="Calibri"/>
                <a:cs typeface="Calibri"/>
              </a:rPr>
              <a:t>sismico</a:t>
            </a:r>
            <a:endParaRPr lang="fr-FR" sz="2800" dirty="0">
              <a:latin typeface="Calibri"/>
              <a:cs typeface="Calibri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2403475" y="1652302"/>
            <a:ext cx="4191000" cy="523875"/>
          </a:xfrm>
          <a:prstGeom prst="rect">
            <a:avLst/>
          </a:prstGeom>
          <a:gradFill rotWithShape="0">
            <a:gsLst>
              <a:gs pos="0">
                <a:srgbClr val="8383FF"/>
              </a:gs>
              <a:gs pos="100000">
                <a:srgbClr val="8383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sz="2800" dirty="0" err="1">
                <a:latin typeface="Calibri" charset="0"/>
                <a:cs typeface="Calibri" charset="0"/>
              </a:rPr>
              <a:t>Capire</a:t>
            </a:r>
            <a:r>
              <a:rPr lang="fr-FR" sz="2800" dirty="0">
                <a:latin typeface="Calibri" charset="0"/>
                <a:cs typeface="Calibri" charset="0"/>
              </a:rPr>
              <a:t> </a:t>
            </a:r>
            <a:r>
              <a:rPr lang="fr-FR" sz="2800" dirty="0" err="1">
                <a:latin typeface="Calibri" charset="0"/>
                <a:cs typeface="Calibri" charset="0"/>
              </a:rPr>
              <a:t>cos’è</a:t>
            </a:r>
            <a:r>
              <a:rPr lang="fr-FR" sz="2800" dirty="0">
                <a:latin typeface="Calibri" charset="0"/>
                <a:cs typeface="Calibri" charset="0"/>
              </a:rPr>
              <a:t> un </a:t>
            </a:r>
            <a:r>
              <a:rPr lang="fr-FR" sz="2800" dirty="0" err="1">
                <a:latin typeface="Calibri" charset="0"/>
                <a:cs typeface="Calibri" charset="0"/>
              </a:rPr>
              <a:t>terremoto</a:t>
            </a:r>
            <a:endParaRPr lang="fr-FR" sz="2800" dirty="0">
              <a:latin typeface="Calibri" charset="0"/>
              <a:cs typeface="Calibri" charset="0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985838" y="2248239"/>
            <a:ext cx="7026275" cy="523875"/>
          </a:xfrm>
          <a:prstGeom prst="rect">
            <a:avLst/>
          </a:prstGeom>
          <a:gradFill rotWithShape="0">
            <a:gsLst>
              <a:gs pos="0">
                <a:srgbClr val="8383FF"/>
              </a:gs>
              <a:gs pos="100000">
                <a:srgbClr val="8383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dirty="0">
                <a:latin typeface="Calibri"/>
                <a:cs typeface="Calibri"/>
              </a:rPr>
              <a:t>Come </a:t>
            </a:r>
            <a:r>
              <a:rPr lang="fr-FR" sz="2800" dirty="0" err="1">
                <a:latin typeface="Calibri"/>
                <a:cs typeface="Calibri"/>
              </a:rPr>
              <a:t>registrarlo</a:t>
            </a:r>
            <a:endParaRPr lang="fr-FR" sz="2800" dirty="0">
              <a:latin typeface="Calibri"/>
              <a:cs typeface="Calibri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1038225" y="2967181"/>
            <a:ext cx="6921500" cy="523875"/>
          </a:xfrm>
          <a:prstGeom prst="rect">
            <a:avLst/>
          </a:prstGeom>
          <a:gradFill rotWithShape="0">
            <a:gsLst>
              <a:gs pos="0">
                <a:srgbClr val="8383FF"/>
              </a:gs>
              <a:gs pos="100000">
                <a:srgbClr val="8383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dirty="0" err="1" smtClean="0">
                <a:latin typeface="Calibri"/>
                <a:cs typeface="Calibri"/>
              </a:rPr>
              <a:t>Capire</a:t>
            </a:r>
            <a:r>
              <a:rPr lang="fr-FR" sz="2800" dirty="0" smtClean="0">
                <a:latin typeface="Calibri"/>
                <a:cs typeface="Calibri"/>
              </a:rPr>
              <a:t> se i </a:t>
            </a:r>
            <a:r>
              <a:rPr lang="fr-FR" sz="2800" dirty="0" err="1" smtClean="0">
                <a:latin typeface="Calibri"/>
                <a:cs typeface="Calibri"/>
              </a:rPr>
              <a:t>terremoti</a:t>
            </a:r>
            <a:r>
              <a:rPr lang="fr-FR" sz="2800" dirty="0" smtClean="0">
                <a:latin typeface="Calibri"/>
                <a:cs typeface="Calibri"/>
              </a:rPr>
              <a:t> sono </a:t>
            </a:r>
            <a:r>
              <a:rPr lang="fr-FR" sz="2800" dirty="0" err="1" smtClean="0">
                <a:latin typeface="Calibri"/>
                <a:cs typeface="Calibri"/>
              </a:rPr>
              <a:t>prevedibili</a:t>
            </a:r>
            <a:endParaRPr lang="fr-FR" sz="2800" dirty="0">
              <a:latin typeface="Calibri"/>
              <a:cs typeface="Calibri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827088" y="4742292"/>
            <a:ext cx="7327900" cy="523875"/>
          </a:xfrm>
          <a:prstGeom prst="rect">
            <a:avLst/>
          </a:prstGeom>
          <a:gradFill rotWithShape="0">
            <a:gsLst>
              <a:gs pos="0">
                <a:srgbClr val="8383FF"/>
              </a:gs>
              <a:gs pos="100000">
                <a:srgbClr val="8383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800" dirty="0" err="1">
                <a:latin typeface="Calibri"/>
                <a:cs typeface="Calibri"/>
              </a:rPr>
              <a:t>Interdisciplinarità</a:t>
            </a:r>
            <a:r>
              <a:rPr lang="fr-FR" sz="2800" dirty="0">
                <a:latin typeface="Calibri"/>
                <a:cs typeface="Calibri"/>
              </a:rPr>
              <a:t> </a:t>
            </a:r>
            <a:r>
              <a:rPr lang="fr-FR" sz="2800" dirty="0" err="1">
                <a:latin typeface="Calibri"/>
                <a:cs typeface="Calibri"/>
              </a:rPr>
              <a:t>tra</a:t>
            </a:r>
            <a:r>
              <a:rPr lang="fr-FR" sz="2800" dirty="0">
                <a:latin typeface="Calibri"/>
                <a:cs typeface="Calibri"/>
              </a:rPr>
              <a:t> </a:t>
            </a:r>
            <a:r>
              <a:rPr lang="fr-FR" sz="2800" dirty="0" err="1">
                <a:latin typeface="Calibri"/>
                <a:cs typeface="Calibri"/>
              </a:rPr>
              <a:t>Scienze</a:t>
            </a:r>
            <a:r>
              <a:rPr lang="fr-FR" sz="2800" dirty="0">
                <a:latin typeface="Calibri"/>
                <a:cs typeface="Calibri"/>
              </a:rPr>
              <a:t> </a:t>
            </a:r>
            <a:r>
              <a:rPr lang="fr-FR" sz="2800" dirty="0" err="1">
                <a:latin typeface="Calibri"/>
                <a:cs typeface="Calibri"/>
              </a:rPr>
              <a:t>della</a:t>
            </a:r>
            <a:r>
              <a:rPr lang="fr-FR" sz="2800" dirty="0">
                <a:latin typeface="Calibri"/>
                <a:cs typeface="Calibri"/>
              </a:rPr>
              <a:t> Terra e </a:t>
            </a:r>
            <a:r>
              <a:rPr lang="fr-FR" sz="2800" dirty="0" err="1">
                <a:latin typeface="Calibri"/>
                <a:cs typeface="Calibri"/>
              </a:rPr>
              <a:t>Fisica</a:t>
            </a:r>
            <a:endParaRPr lang="fr-FR" sz="2800" dirty="0">
              <a:latin typeface="Calibri"/>
              <a:cs typeface="Calibri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411413" y="984446"/>
            <a:ext cx="4191000" cy="523875"/>
          </a:xfrm>
          <a:prstGeom prst="rect">
            <a:avLst/>
          </a:prstGeom>
          <a:gradFill rotWithShape="0">
            <a:gsLst>
              <a:gs pos="0">
                <a:srgbClr val="8383FF"/>
              </a:gs>
              <a:gs pos="100000">
                <a:srgbClr val="8383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fr-FR" sz="2800" dirty="0" smtClean="0">
                <a:latin typeface="Calibri" charset="0"/>
                <a:cs typeface="Calibri" charset="0"/>
              </a:rPr>
              <a:t>A </a:t>
            </a:r>
            <a:r>
              <a:rPr lang="fr-FR" sz="2800" dirty="0" err="1" smtClean="0">
                <a:latin typeface="Calibri" charset="0"/>
                <a:cs typeface="Calibri" charset="0"/>
              </a:rPr>
              <a:t>cosa</a:t>
            </a:r>
            <a:r>
              <a:rPr lang="fr-FR" sz="2800" dirty="0" smtClean="0">
                <a:latin typeface="Calibri" charset="0"/>
                <a:cs typeface="Calibri" charset="0"/>
              </a:rPr>
              <a:t> serve?</a:t>
            </a:r>
          </a:p>
        </p:txBody>
      </p:sp>
      <p:sp>
        <p:nvSpPr>
          <p:cNvPr id="30730" name="CasellaDiTesto 1"/>
          <p:cNvSpPr txBox="1">
            <a:spLocks noChangeArrowheads="1"/>
          </p:cNvSpPr>
          <p:nvPr/>
        </p:nvSpPr>
        <p:spPr bwMode="auto">
          <a:xfrm>
            <a:off x="-1473200" y="2963863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en-GB"/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-34856"/>
            <a:ext cx="9144000" cy="707886"/>
          </a:xfrm>
          <a:prstGeom prst="rect">
            <a:avLst/>
          </a:prstGeom>
          <a:gradFill rotWithShape="0">
            <a:gsLst>
              <a:gs pos="0">
                <a:srgbClr val="8383FF"/>
              </a:gs>
              <a:gs pos="100000">
                <a:srgbClr val="8383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vert="horz" lIns="91440" tIns="45720" rIns="91440" bIns="4572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</a:pPr>
            <a:r>
              <a:rPr lang="fr-FR" sz="4000" smtClean="0">
                <a:latin typeface="Calibri"/>
                <a:ea typeface="+mn-ea"/>
                <a:cs typeface="Calibri"/>
              </a:rPr>
              <a:t>Kit Seismo Box ‘Terremoto fai da te’</a:t>
            </a:r>
            <a:endParaRPr lang="fr-FR" sz="4000" dirty="0">
              <a:latin typeface="Calibri"/>
              <a:ea typeface="+mn-ea"/>
              <a:cs typeface="Calibri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26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29</a:t>
            </a:fld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0" y="241862"/>
            <a:ext cx="9144000" cy="6740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dirty="0" smtClean="0">
                <a:solidFill>
                  <a:srgbClr val="FF0000"/>
                </a:solidFill>
              </a:rPr>
              <a:t>OBIETTIVO DEL KIT</a:t>
            </a:r>
            <a:endParaRPr lang="it-IT" sz="3600" dirty="0">
              <a:solidFill>
                <a:srgbClr val="FF0000"/>
              </a:solidFill>
            </a:endParaRPr>
          </a:p>
          <a:p>
            <a:pPr algn="just"/>
            <a:endParaRPr lang="it-IT" sz="3600" dirty="0"/>
          </a:p>
          <a:p>
            <a:pPr marL="457200" indent="-457200" algn="just">
              <a:buFont typeface="Wingdings" charset="2"/>
              <a:buChar char="ü"/>
            </a:pPr>
            <a:r>
              <a:rPr lang="it-IT" sz="3600" dirty="0" smtClean="0"/>
              <a:t>stimolare </a:t>
            </a:r>
            <a:r>
              <a:rPr lang="it-IT" sz="3600" dirty="0"/>
              <a:t>gli studenti (i cittadini di domani) alla conoscenza del fenomeno naturale ‘terremoto</a:t>
            </a:r>
            <a:r>
              <a:rPr lang="it-IT" sz="3600" dirty="0" smtClean="0"/>
              <a:t>’</a:t>
            </a:r>
          </a:p>
          <a:p>
            <a:pPr algn="just"/>
            <a:endParaRPr lang="it-IT" sz="3600" dirty="0" smtClean="0"/>
          </a:p>
          <a:p>
            <a:pPr marL="457200" indent="-457200" algn="just">
              <a:buFont typeface="Wingdings" charset="2"/>
              <a:buChar char="ü"/>
            </a:pPr>
            <a:r>
              <a:rPr lang="it-IT" sz="3600" dirty="0" smtClean="0"/>
              <a:t>Sensibilizzarli alle </a:t>
            </a:r>
            <a:r>
              <a:rPr lang="it-IT" sz="3600" dirty="0"/>
              <a:t>conseguenze che un terremoto può avere in relazione alla tipologia dei terreni sui quali si costruisce e alla tipologia di costruzioni edificate nelle zone colpite da un </a:t>
            </a:r>
            <a:r>
              <a:rPr lang="it-IT" sz="3600" dirty="0" smtClean="0"/>
              <a:t>terremoto</a:t>
            </a:r>
            <a:endParaRPr lang="it-IT" sz="3600" dirty="0"/>
          </a:p>
          <a:p>
            <a:pPr algn="just"/>
            <a:endParaRPr lang="en-GB" sz="3600" dirty="0"/>
          </a:p>
        </p:txBody>
      </p:sp>
      <p:sp>
        <p:nvSpPr>
          <p:cNvPr id="6" name="Rettangolo 5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2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44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1"/>
          <p:cNvSpPr>
            <a:spLocks noGrp="1" noChangeArrowheads="1"/>
          </p:cNvSpPr>
          <p:nvPr>
            <p:ph type="title"/>
          </p:nvPr>
        </p:nvSpPr>
        <p:spPr>
          <a:xfrm>
            <a:off x="668371" y="-16838"/>
            <a:ext cx="7807259" cy="1145879"/>
          </a:xfrm>
        </p:spPr>
        <p:txBody>
          <a:bodyPr tIns="9144">
            <a:normAutofit/>
          </a:bodyPr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</a:tabLst>
            </a:pPr>
            <a:r>
              <a:rPr lang="en-US" sz="4000" b="1" dirty="0" smtClean="0">
                <a:solidFill>
                  <a:srgbClr val="000000"/>
                </a:solidFill>
                <a:latin typeface="Calibri"/>
                <a:cs typeface="Calibri"/>
              </a:rPr>
              <a:t>TERREMOTO : 24 </a:t>
            </a:r>
            <a:r>
              <a:rPr lang="en-US" sz="4000" b="1" dirty="0" err="1" smtClean="0">
                <a:solidFill>
                  <a:srgbClr val="000000"/>
                </a:solidFill>
                <a:latin typeface="Calibri"/>
                <a:cs typeface="Calibri"/>
              </a:rPr>
              <a:t>Agosto</a:t>
            </a:r>
            <a:r>
              <a:rPr lang="en-US" sz="4000" b="1" dirty="0" smtClean="0">
                <a:solidFill>
                  <a:srgbClr val="000000"/>
                </a:solidFill>
                <a:latin typeface="Calibri"/>
                <a:cs typeface="Calibri"/>
              </a:rPr>
              <a:t> 2016</a:t>
            </a:r>
            <a:endParaRPr lang="en-US" sz="4000" b="1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87" y="1082278"/>
            <a:ext cx="8732461" cy="4909612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3" name="CasellaDiTesto 2"/>
          <p:cNvSpPr txBox="1"/>
          <p:nvPr/>
        </p:nvSpPr>
        <p:spPr>
          <a:xfrm>
            <a:off x="219487" y="6195412"/>
            <a:ext cx="201571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/>
              <a:t>Amatrice</a:t>
            </a:r>
          </a:p>
          <a:p>
            <a:r>
              <a:rPr lang="it-IT" dirty="0" smtClean="0"/>
              <a:t>M=6.0 Vittime 299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533" y="2999705"/>
            <a:ext cx="3940774" cy="394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518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30</a:t>
            </a:fld>
            <a:endParaRPr lang="it-IT"/>
          </a:p>
        </p:txBody>
      </p:sp>
      <p:pic>
        <p:nvPicPr>
          <p:cNvPr id="3" name="Immagine 2" descr="Fig.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157478" y="124559"/>
            <a:ext cx="2829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CONTENUTO DEL KIT</a:t>
            </a:r>
            <a:endParaRPr lang="en-GB" sz="2400" b="1" dirty="0"/>
          </a:p>
        </p:txBody>
      </p:sp>
      <p:sp>
        <p:nvSpPr>
          <p:cNvPr id="6" name="Rettangolo 5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85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31</a:t>
            </a:fld>
            <a:endParaRPr lang="it-IT"/>
          </a:p>
        </p:txBody>
      </p:sp>
      <p:pic>
        <p:nvPicPr>
          <p:cNvPr id="3" name="Immagine 2" descr="Fig.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157478" y="124559"/>
            <a:ext cx="2829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CONTENUTO DEL KIT</a:t>
            </a:r>
            <a:endParaRPr lang="en-GB" sz="2400" b="1" dirty="0"/>
          </a:p>
        </p:txBody>
      </p:sp>
      <p:sp>
        <p:nvSpPr>
          <p:cNvPr id="6" name="Rettangolo 5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27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32</a:t>
            </a:fld>
            <a:endParaRPr lang="it-IT"/>
          </a:p>
        </p:txBody>
      </p:sp>
      <p:pic>
        <p:nvPicPr>
          <p:cNvPr id="3" name="Immagine 2" descr="Fig. 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3157478" y="124559"/>
            <a:ext cx="2829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CONTENUTO DEL KIT</a:t>
            </a:r>
            <a:endParaRPr lang="en-GB" sz="2400" b="1" dirty="0"/>
          </a:p>
        </p:txBody>
      </p:sp>
      <p:sp>
        <p:nvSpPr>
          <p:cNvPr id="5" name="Rettangolo 4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88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33</a:t>
            </a:fld>
            <a:endParaRPr lang="it-IT"/>
          </a:p>
        </p:txBody>
      </p:sp>
      <p:pic>
        <p:nvPicPr>
          <p:cNvPr id="3" name="Immagine 2" descr="Fig. 3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92200"/>
            <a:ext cx="9144000" cy="466278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821422" y="329851"/>
            <a:ext cx="750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SPIEGAZIONE DETTAGLIATA REALIZZAZIONE ESPERIMENTI</a:t>
            </a:r>
            <a:endParaRPr lang="en-GB" sz="2400" b="1" dirty="0"/>
          </a:p>
        </p:txBody>
      </p:sp>
      <p:sp>
        <p:nvSpPr>
          <p:cNvPr id="5" name="Rettangolo 4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0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34</a:t>
            </a:fld>
            <a:endParaRPr lang="it-IT"/>
          </a:p>
        </p:txBody>
      </p:sp>
      <p:pic>
        <p:nvPicPr>
          <p:cNvPr id="3" name="Immagine 2" descr="Fig. 2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097" y="812428"/>
            <a:ext cx="7927489" cy="6045572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821422" y="329851"/>
            <a:ext cx="750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SPIEGAZIONE DETTAGLIATA REALIZZAZIONE ESPERIMENTI</a:t>
            </a:r>
            <a:endParaRPr lang="en-GB" sz="2400" b="1" dirty="0"/>
          </a:p>
        </p:txBody>
      </p:sp>
      <p:sp>
        <p:nvSpPr>
          <p:cNvPr id="6" name="Rettangolo 5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66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6438" y="1125538"/>
            <a:ext cx="4627562" cy="312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700"/>
            <a:ext cx="9144000" cy="82391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fr-FR" sz="3600" b="1" dirty="0" smtClean="0">
                <a:latin typeface="Calibri"/>
                <a:cs typeface="Calibri"/>
              </a:rPr>
              <a:t>Come </a:t>
            </a:r>
            <a:r>
              <a:rPr lang="fr-FR" sz="3600" b="1" dirty="0" err="1" smtClean="0">
                <a:latin typeface="Calibri"/>
                <a:cs typeface="Calibri"/>
              </a:rPr>
              <a:t>costruire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una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seismo</a:t>
            </a:r>
            <a:r>
              <a:rPr lang="fr-FR" sz="3600" b="1" dirty="0" smtClean="0">
                <a:latin typeface="Calibri"/>
                <a:cs typeface="Calibri"/>
              </a:rPr>
              <a:t> box?</a:t>
            </a:r>
            <a:br>
              <a:rPr lang="fr-FR" sz="3600" b="1" dirty="0" smtClean="0">
                <a:latin typeface="Calibri"/>
                <a:cs typeface="Calibri"/>
              </a:rPr>
            </a:br>
            <a:r>
              <a:rPr lang="fr-FR" sz="2000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fr-FR" sz="3100" b="1" dirty="0" err="1" smtClean="0">
                <a:solidFill>
                  <a:srgbClr val="FF0000"/>
                </a:solidFill>
                <a:latin typeface="Calibri"/>
                <a:cs typeface="Calibri"/>
              </a:rPr>
              <a:t>Materiale</a:t>
            </a:r>
            <a:r>
              <a:rPr lang="fr-FR" sz="3100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fr-FR" sz="3100" b="1" dirty="0" err="1" smtClean="0">
                <a:solidFill>
                  <a:srgbClr val="FF0000"/>
                </a:solidFill>
                <a:latin typeface="Calibri"/>
                <a:cs typeface="Calibri"/>
              </a:rPr>
              <a:t>necessario</a:t>
            </a:r>
            <a:endParaRPr lang="fr-FR" sz="2000" b="1" dirty="0" smtClean="0">
              <a:solidFill>
                <a:srgbClr val="FF0000"/>
              </a:solidFill>
              <a:latin typeface="Calibri"/>
              <a:cs typeface="Calibri"/>
            </a:endParaRPr>
          </a:p>
        </p:txBody>
      </p:sp>
      <p:pic>
        <p:nvPicPr>
          <p:cNvPr id="71684" name="Immagin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2670175" cy="35401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5" name="Immagin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1125538"/>
            <a:ext cx="3644900" cy="3063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6" name="Immagin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60838"/>
            <a:ext cx="2998788" cy="26908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7" name="Immagin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4463" y="4237038"/>
            <a:ext cx="3889375" cy="259873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8" name="Immagin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7450" y="4149725"/>
            <a:ext cx="3562350" cy="27082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88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36</a:t>
            </a:fld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100" y="0"/>
            <a:ext cx="4994083" cy="6858000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9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37</a:t>
            </a:fld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0" y="0"/>
            <a:ext cx="4809380" cy="6858000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2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_base sismomtro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23" y="1018162"/>
            <a:ext cx="7438161" cy="5577813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2700"/>
            <a:ext cx="9144000" cy="823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600" b="1" dirty="0" smtClean="0">
                <a:latin typeface="Calibri"/>
                <a:cs typeface="Calibri"/>
              </a:rPr>
              <a:t>Come </a:t>
            </a:r>
            <a:r>
              <a:rPr lang="fr-FR" sz="3600" b="1" dirty="0" err="1" smtClean="0">
                <a:latin typeface="Calibri"/>
                <a:cs typeface="Calibri"/>
              </a:rPr>
              <a:t>costruire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una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seismo</a:t>
            </a:r>
            <a:r>
              <a:rPr lang="fr-FR" sz="3600" b="1" dirty="0" smtClean="0">
                <a:latin typeface="Calibri"/>
                <a:cs typeface="Calibri"/>
              </a:rPr>
              <a:t> box?</a:t>
            </a:r>
            <a:br>
              <a:rPr lang="fr-FR" sz="3600" b="1" dirty="0" smtClean="0">
                <a:latin typeface="Calibri"/>
                <a:cs typeface="Calibri"/>
              </a:rPr>
            </a:br>
            <a:r>
              <a:rPr lang="fr-FR" sz="2000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fr-FR" sz="3100" b="1" dirty="0" err="1" smtClean="0">
                <a:solidFill>
                  <a:srgbClr val="FF0000"/>
                </a:solidFill>
                <a:latin typeface="Calibri"/>
                <a:cs typeface="Calibri"/>
              </a:rPr>
              <a:t>Sismometro</a:t>
            </a:r>
            <a:endParaRPr lang="fr-FR" sz="2000" b="1" dirty="0" smtClean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4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_Bobina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256" y="987632"/>
            <a:ext cx="4564995" cy="5870367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12700"/>
            <a:ext cx="9144000" cy="823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600" b="1" dirty="0" smtClean="0">
                <a:latin typeface="Calibri"/>
                <a:cs typeface="Calibri"/>
              </a:rPr>
              <a:t>Come </a:t>
            </a:r>
            <a:r>
              <a:rPr lang="fr-FR" sz="3600" b="1" dirty="0" err="1" smtClean="0">
                <a:latin typeface="Calibri"/>
                <a:cs typeface="Calibri"/>
              </a:rPr>
              <a:t>costruire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una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seismo</a:t>
            </a:r>
            <a:r>
              <a:rPr lang="fr-FR" sz="3600" b="1" dirty="0" smtClean="0">
                <a:latin typeface="Calibri"/>
                <a:cs typeface="Calibri"/>
              </a:rPr>
              <a:t> box?</a:t>
            </a:r>
            <a:br>
              <a:rPr lang="fr-FR" sz="3600" b="1" dirty="0" smtClean="0">
                <a:latin typeface="Calibri"/>
                <a:cs typeface="Calibri"/>
              </a:rPr>
            </a:br>
            <a:r>
              <a:rPr lang="fr-FR" sz="2000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fr-FR" sz="3100" b="1" dirty="0" err="1" smtClean="0">
                <a:solidFill>
                  <a:srgbClr val="FF0000"/>
                </a:solidFill>
                <a:latin typeface="Calibri"/>
                <a:cs typeface="Calibri"/>
              </a:rPr>
              <a:t>Sismometro</a:t>
            </a:r>
            <a:endParaRPr lang="fr-FR" sz="2000" b="1" dirty="0" smtClean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21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90" y="2130275"/>
            <a:ext cx="4715921" cy="4303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" name="CasellaDiTesto 1"/>
          <p:cNvSpPr txBox="1"/>
          <p:nvPr/>
        </p:nvSpPr>
        <p:spPr>
          <a:xfrm>
            <a:off x="0" y="119167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/>
              <a:t>LA RISPOSTA </a:t>
            </a:r>
            <a:r>
              <a:rPr lang="en-GB" sz="2400" dirty="0" err="1" smtClean="0"/>
              <a:t>È</a:t>
            </a:r>
            <a:r>
              <a:rPr lang="en-GB" sz="2400" dirty="0" smtClean="0"/>
              <a:t> NELLA LA TETTONICA DELLE PLACCHE:</a:t>
            </a:r>
          </a:p>
          <a:p>
            <a:pPr algn="ctr"/>
            <a:r>
              <a:rPr lang="en-GB" sz="2400" dirty="0" smtClean="0"/>
              <a:t>LA TERRA </a:t>
            </a:r>
            <a:r>
              <a:rPr lang="en-GB" sz="2400" dirty="0" err="1" smtClean="0"/>
              <a:t>È</a:t>
            </a:r>
            <a:r>
              <a:rPr lang="en-GB" sz="2400" dirty="0" smtClean="0"/>
              <a:t> UN PIANETA ‘INQUIETO’….</a:t>
            </a:r>
            <a:endParaRPr lang="en-GB" sz="24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55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Immagine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3080" y="3061701"/>
            <a:ext cx="2304245" cy="230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2853" y="3073202"/>
            <a:ext cx="2088221" cy="232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ttangolo 10"/>
          <p:cNvSpPr/>
          <p:nvPr/>
        </p:nvSpPr>
        <p:spPr bwMode="auto">
          <a:xfrm>
            <a:off x="4632853" y="3061701"/>
            <a:ext cx="4457700" cy="2303463"/>
          </a:xfrm>
          <a:prstGeom prst="rect">
            <a:avLst/>
          </a:prstGeom>
          <a:noFill/>
          <a:ln w="28575">
            <a:solidFill>
              <a:srgbClr val="F1273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5119769" y="5672667"/>
            <a:ext cx="33466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it-IT" altLang="it-IT" dirty="0"/>
              <a:t>PLACCHE LITOSFERICHE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dirty="0"/>
              <a:t>MODULO BASE DELLA TETTONICA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458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_SISTEMA MASSA MAGNETE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0245" y="970424"/>
            <a:ext cx="6082227" cy="5887575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12700"/>
            <a:ext cx="9144000" cy="823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600" b="1" dirty="0" smtClean="0">
                <a:latin typeface="Calibri"/>
                <a:cs typeface="Calibri"/>
              </a:rPr>
              <a:t>Come </a:t>
            </a:r>
            <a:r>
              <a:rPr lang="fr-FR" sz="3600" b="1" dirty="0" err="1" smtClean="0">
                <a:latin typeface="Calibri"/>
                <a:cs typeface="Calibri"/>
              </a:rPr>
              <a:t>costruire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una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seismo</a:t>
            </a:r>
            <a:r>
              <a:rPr lang="fr-FR" sz="3600" b="1" dirty="0" smtClean="0">
                <a:latin typeface="Calibri"/>
                <a:cs typeface="Calibri"/>
              </a:rPr>
              <a:t> box?</a:t>
            </a:r>
            <a:br>
              <a:rPr lang="fr-FR" sz="3600" b="1" dirty="0" smtClean="0">
                <a:latin typeface="Calibri"/>
                <a:cs typeface="Calibri"/>
              </a:rPr>
            </a:br>
            <a:r>
              <a:rPr lang="fr-FR" sz="2000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fr-FR" sz="3100" b="1" dirty="0" err="1" smtClean="0">
                <a:solidFill>
                  <a:srgbClr val="FF0000"/>
                </a:solidFill>
                <a:latin typeface="Calibri"/>
                <a:cs typeface="Calibri"/>
              </a:rPr>
              <a:t>Sismometro</a:t>
            </a:r>
            <a:endParaRPr lang="fr-FR" sz="2000" b="1" dirty="0" smtClean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45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_PREPARAZIONE BASE EDIFICI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2" y="937393"/>
            <a:ext cx="7914385" cy="5844210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2700"/>
            <a:ext cx="9144000" cy="823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600" b="1" dirty="0" smtClean="0">
                <a:latin typeface="Calibri"/>
                <a:cs typeface="Calibri"/>
              </a:rPr>
              <a:t>Come </a:t>
            </a:r>
            <a:r>
              <a:rPr lang="fr-FR" sz="3600" b="1" dirty="0" err="1" smtClean="0">
                <a:latin typeface="Calibri"/>
                <a:cs typeface="Calibri"/>
              </a:rPr>
              <a:t>costruire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una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seismo</a:t>
            </a:r>
            <a:r>
              <a:rPr lang="fr-FR" sz="3600" b="1" dirty="0" smtClean="0">
                <a:latin typeface="Calibri"/>
                <a:cs typeface="Calibri"/>
              </a:rPr>
              <a:t> box?</a:t>
            </a:r>
            <a:br>
              <a:rPr lang="fr-FR" sz="3600" b="1" dirty="0" smtClean="0">
                <a:latin typeface="Calibri"/>
                <a:cs typeface="Calibri"/>
              </a:rPr>
            </a:br>
            <a:r>
              <a:rPr lang="fr-FR" sz="2000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fr-FR" sz="3100" b="1" dirty="0" err="1" smtClean="0">
                <a:solidFill>
                  <a:srgbClr val="FF0000"/>
                </a:solidFill>
                <a:latin typeface="Calibri"/>
                <a:cs typeface="Calibri"/>
              </a:rPr>
              <a:t>Supporto</a:t>
            </a:r>
            <a:r>
              <a:rPr lang="fr-FR" sz="3100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fr-FR" sz="3100" b="1" dirty="0" err="1" smtClean="0">
                <a:solidFill>
                  <a:srgbClr val="FF0000"/>
                </a:solidFill>
                <a:latin typeface="Calibri"/>
                <a:cs typeface="Calibri"/>
              </a:rPr>
              <a:t>edifici</a:t>
            </a:r>
            <a:endParaRPr lang="fr-FR" sz="2000" b="1" dirty="0" smtClean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65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_SUPPORTO TAVOLA VIBRANTE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7337" y="836613"/>
            <a:ext cx="3988898" cy="6021387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2700"/>
            <a:ext cx="9144000" cy="823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600" b="1" dirty="0" smtClean="0">
                <a:latin typeface="Calibri"/>
                <a:cs typeface="Calibri"/>
              </a:rPr>
              <a:t>Come </a:t>
            </a:r>
            <a:r>
              <a:rPr lang="fr-FR" sz="3600" b="1" dirty="0" err="1" smtClean="0">
                <a:latin typeface="Calibri"/>
                <a:cs typeface="Calibri"/>
              </a:rPr>
              <a:t>costruire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una</a:t>
            </a:r>
            <a:r>
              <a:rPr lang="fr-FR" sz="3600" b="1" dirty="0" smtClean="0">
                <a:latin typeface="Calibri"/>
                <a:cs typeface="Calibri"/>
              </a:rPr>
              <a:t> </a:t>
            </a:r>
            <a:r>
              <a:rPr lang="fr-FR" sz="3600" b="1" dirty="0" err="1" smtClean="0">
                <a:latin typeface="Calibri"/>
                <a:cs typeface="Calibri"/>
              </a:rPr>
              <a:t>seismo</a:t>
            </a:r>
            <a:r>
              <a:rPr lang="fr-FR" sz="3600" b="1" dirty="0" smtClean="0">
                <a:latin typeface="Calibri"/>
                <a:cs typeface="Calibri"/>
              </a:rPr>
              <a:t> box?</a:t>
            </a:r>
            <a:br>
              <a:rPr lang="fr-FR" sz="3600" b="1" dirty="0" smtClean="0">
                <a:latin typeface="Calibri"/>
                <a:cs typeface="Calibri"/>
              </a:rPr>
            </a:br>
            <a:r>
              <a:rPr lang="fr-FR" sz="2000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fr-FR" sz="3100" b="1" dirty="0" err="1" smtClean="0">
                <a:solidFill>
                  <a:srgbClr val="FF0000"/>
                </a:solidFill>
                <a:latin typeface="Calibri"/>
                <a:cs typeface="Calibri"/>
              </a:rPr>
              <a:t>Tavola</a:t>
            </a:r>
            <a:r>
              <a:rPr lang="fr-FR" sz="3100" b="1" dirty="0" smtClean="0">
                <a:solidFill>
                  <a:srgbClr val="FF0000"/>
                </a:solidFill>
                <a:latin typeface="Calibri"/>
                <a:cs typeface="Calibri"/>
              </a:rPr>
              <a:t> vibrante</a:t>
            </a:r>
            <a:endParaRPr lang="fr-FR" sz="2000" b="1" dirty="0" smtClean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5576054" y="6209256"/>
            <a:ext cx="342164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Calibri" charset="0"/>
              </a:rPr>
              <a:t> </a:t>
            </a:r>
            <a:r>
              <a:rPr lang="it-IT" sz="2800" b="1" dirty="0">
                <a:solidFill>
                  <a:schemeClr val="bg1"/>
                </a:solidFill>
                <a:latin typeface="Calibri" charset="0"/>
                <a:hlinkClick r:id="rId3"/>
              </a:rPr>
              <a:t>http://sismobox.com</a:t>
            </a:r>
            <a:endParaRPr lang="it-IT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7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3"/>
          <p:cNvSpPr>
            <a:spLocks noChangeArrowheads="1"/>
          </p:cNvSpPr>
          <p:nvPr/>
        </p:nvSpPr>
        <p:spPr bwMode="auto">
          <a:xfrm>
            <a:off x="0" y="5969445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Il terremoto è una </a:t>
            </a:r>
            <a:r>
              <a:rPr lang="it-IT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vibrazione più </a:t>
            </a:r>
            <a:r>
              <a:rPr lang="it-IT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 meno </a:t>
            </a:r>
            <a:r>
              <a:rPr lang="it-IT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forte della Terra</a:t>
            </a:r>
          </a:p>
          <a:p>
            <a:pPr algn="ctr"/>
            <a:r>
              <a:rPr lang="it-IT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causato </a:t>
            </a:r>
            <a:r>
              <a:rPr lang="it-IT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da </a:t>
            </a:r>
            <a:r>
              <a:rPr lang="it-IT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una rapida liberazione di energia meccanica in profondità</a:t>
            </a:r>
            <a:endParaRPr lang="it-IT" sz="2400" b="1" dirty="0">
              <a:solidFill>
                <a:srgbClr val="C0000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pic>
        <p:nvPicPr>
          <p:cNvPr id="57347" name="Picture 15" descr="F:\ConoscereGiunti\Figure_giunti_definitive\Terremoti\T5_ipocentro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859" y="1108075"/>
            <a:ext cx="7798441" cy="4967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43</a:t>
            </a:fld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1269930" y="221718"/>
            <a:ext cx="6853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Come si originano i terremoti</a:t>
            </a:r>
            <a:endParaRPr lang="it-IT" sz="2800" dirty="0"/>
          </a:p>
          <a:p>
            <a:pPr algn="ctr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026989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55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6546" name="CasellaDiTesto 1"/>
          <p:cNvSpPr txBox="1">
            <a:spLocks noChangeArrowheads="1"/>
          </p:cNvSpPr>
          <p:nvPr/>
        </p:nvSpPr>
        <p:spPr bwMode="auto">
          <a:xfrm>
            <a:off x="4899025" y="59436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it-IT" altLang="it-IT" sz="1800"/>
          </a:p>
        </p:txBody>
      </p:sp>
      <p:pic>
        <p:nvPicPr>
          <p:cNvPr id="236547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946150"/>
            <a:ext cx="8489950" cy="616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40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102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263" y="1511300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42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10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263" y="1511300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1031"/>
          <p:cNvSpPr txBox="1">
            <a:spLocks noChangeArrowheads="1"/>
          </p:cNvSpPr>
          <p:nvPr/>
        </p:nvSpPr>
        <p:spPr bwMode="auto">
          <a:xfrm>
            <a:off x="2944813" y="5589588"/>
            <a:ext cx="2743200" cy="5476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it-IT" dirty="0" smtClean="0">
                <a:latin typeface="+mj-lt"/>
              </a:rPr>
              <a:t>COMPRESSIONE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it-IT" sz="800" dirty="0" smtClean="0">
                <a:latin typeface="Comic Sans MS" pitchFamily="66" charset="0"/>
              </a:rPr>
              <a:t>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0" y="957944"/>
            <a:ext cx="79793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IT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Faglia inversa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3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263" y="1511300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31"/>
          <p:cNvSpPr txBox="1">
            <a:spLocks noChangeArrowheads="1"/>
          </p:cNvSpPr>
          <p:nvPr/>
        </p:nvSpPr>
        <p:spPr bwMode="auto">
          <a:xfrm>
            <a:off x="2944813" y="5589588"/>
            <a:ext cx="2743200" cy="5476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it-IT" dirty="0" smtClean="0">
                <a:latin typeface="+mj-lt"/>
              </a:rPr>
              <a:t>COMPRESSIONE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it-IT" sz="800" dirty="0" smtClean="0">
                <a:latin typeface="Comic Sans MS" pitchFamily="66" charset="0"/>
              </a:rPr>
              <a:t>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957944"/>
            <a:ext cx="79793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IT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Faglia inversa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23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420" y="2054256"/>
            <a:ext cx="5377780" cy="3595430"/>
          </a:xfrm>
          <a:prstGeom prst="rect">
            <a:avLst/>
          </a:prstGeom>
        </p:spPr>
      </p:pic>
      <p:sp>
        <p:nvSpPr>
          <p:cNvPr id="3" name="Freccia giù 2"/>
          <p:cNvSpPr/>
          <p:nvPr/>
        </p:nvSpPr>
        <p:spPr>
          <a:xfrm rot="18858632">
            <a:off x="4240246" y="3690258"/>
            <a:ext cx="347585" cy="963385"/>
          </a:xfrm>
          <a:prstGeom prst="down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giù 7"/>
          <p:cNvSpPr/>
          <p:nvPr/>
        </p:nvSpPr>
        <p:spPr>
          <a:xfrm rot="8016778">
            <a:off x="4986605" y="3370278"/>
            <a:ext cx="347585" cy="963385"/>
          </a:xfrm>
          <a:prstGeom prst="down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0" y="957944"/>
            <a:ext cx="79793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IT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Faglia inversa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91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41005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925" y="549275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8" name="CasellaDiTesto 1"/>
          <p:cNvSpPr txBox="1">
            <a:spLocks noChangeArrowheads="1"/>
          </p:cNvSpPr>
          <p:nvPr/>
        </p:nvSpPr>
        <p:spPr bwMode="auto">
          <a:xfrm>
            <a:off x="1476375" y="6237288"/>
            <a:ext cx="574516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800"/>
              <a:t>CONFIGURAZIONE A PLACCHE DELLA LITOSFERA</a:t>
            </a:r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55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47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263" y="1511300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352800" y="5715000"/>
            <a:ext cx="22860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it-IT" dirty="0" smtClean="0">
                <a:latin typeface="+mj-lt"/>
              </a:rPr>
              <a:t>ESTENSIONE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957944"/>
            <a:ext cx="79793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IT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Faglia diretta (normale)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81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263" y="1511300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352800" y="5715000"/>
            <a:ext cx="22860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it-IT" dirty="0" smtClean="0">
                <a:latin typeface="+mj-lt"/>
              </a:rPr>
              <a:t>ESTENSIONE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0" y="957944"/>
            <a:ext cx="79793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IT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Faglia diretta (normale)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734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6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55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7570" name="CasellaDiTesto 1"/>
          <p:cNvSpPr txBox="1">
            <a:spLocks noChangeArrowheads="1"/>
          </p:cNvSpPr>
          <p:nvPr/>
        </p:nvSpPr>
        <p:spPr bwMode="auto">
          <a:xfrm>
            <a:off x="4899025" y="59436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it-IT" altLang="it-IT" sz="1800"/>
          </a:p>
        </p:txBody>
      </p:sp>
      <p:pic>
        <p:nvPicPr>
          <p:cNvPr id="237571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957263"/>
            <a:ext cx="8675687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97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957944"/>
            <a:ext cx="79793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IT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Faglia trascorrente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464936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957944"/>
            <a:ext cx="79793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IT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Faglia trascorrente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895897"/>
      </p:ext>
    </p:extLst>
  </p:cSld>
  <p:clrMapOvr>
    <a:masterClrMapping/>
  </p:clrMapOvr>
  <p:transition advTm="0">
    <p:split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02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957944"/>
            <a:ext cx="79793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IT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Faglia trascorrente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840713"/>
      </p:ext>
    </p:extLst>
  </p:cSld>
  <p:clrMapOvr>
    <a:masterClrMapping/>
  </p:clrMapOvr>
  <p:transition advTm="0">
    <p:split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81026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045200" y="1413178"/>
            <a:ext cx="312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Tipi di Faglie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957944"/>
            <a:ext cx="79793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it-IT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Faglia trascorrente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776526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26" y="605291"/>
            <a:ext cx="7817833" cy="625270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55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49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58</a:t>
            </a:fld>
            <a:endParaRPr lang="it-IT"/>
          </a:p>
        </p:txBody>
      </p:sp>
      <p:pic>
        <p:nvPicPr>
          <p:cNvPr id="5" name="Immagine 4" descr="Fig. 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22492"/>
            <a:ext cx="9144000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269930" y="-60466"/>
            <a:ext cx="6853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 </a:t>
            </a:r>
            <a:r>
              <a:rPr lang="it-IT" sz="2800" b="1" dirty="0"/>
              <a:t>Come si originano i terremoti</a:t>
            </a:r>
            <a:endParaRPr lang="it-IT" sz="2800" dirty="0"/>
          </a:p>
          <a:p>
            <a:pPr algn="ctr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69111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59</a:t>
            </a:fld>
            <a:endParaRPr lang="it-IT"/>
          </a:p>
        </p:txBody>
      </p:sp>
      <p:pic>
        <p:nvPicPr>
          <p:cNvPr id="3" name="Immagine 2" descr="Fig. 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269930" y="221718"/>
            <a:ext cx="6853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 Si possono prevedere i terremoti?</a:t>
            </a:r>
            <a:endParaRPr lang="it-IT" sz="2800" dirty="0"/>
          </a:p>
          <a:p>
            <a:pPr algn="ctr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65330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171450"/>
            <a:ext cx="7489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55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541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613" y="1196412"/>
            <a:ext cx="7170380" cy="542080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60</a:t>
            </a:fld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061" y="3367881"/>
            <a:ext cx="4356939" cy="348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4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eoscience.wisc.edu/~chuck/Classes/Mtn_and_Plates/Images/seismic_cycle.gif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541"/>
          <a:stretch/>
        </p:blipFill>
        <p:spPr bwMode="auto">
          <a:xfrm>
            <a:off x="917575" y="3125059"/>
            <a:ext cx="7261225" cy="365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1"/>
          <p:cNvSpPr txBox="1">
            <a:spLocks noChangeArrowheads="1"/>
          </p:cNvSpPr>
          <p:nvPr/>
        </p:nvSpPr>
        <p:spPr bwMode="auto">
          <a:xfrm>
            <a:off x="3569695" y="6343737"/>
            <a:ext cx="953982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it-IT" sz="2000" b="0">
                <a:latin typeface="Cambria"/>
                <a:cs typeface="Cambria"/>
              </a:rPr>
              <a:t>Tempo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11274" y="1074935"/>
            <a:ext cx="85918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Cambria"/>
                <a:cs typeface="Cambria"/>
              </a:rPr>
              <a:t>TEORIA DEL RIMBALZO ELASTICO E CICLO SISMICO</a:t>
            </a:r>
            <a:endParaRPr lang="it-IT" sz="2800" dirty="0">
              <a:solidFill>
                <a:srgbClr val="FF0000"/>
              </a:solidFill>
              <a:latin typeface="Cambria"/>
              <a:cs typeface="Cambria"/>
            </a:endParaRPr>
          </a:p>
        </p:txBody>
      </p:sp>
      <p:sp>
        <p:nvSpPr>
          <p:cNvPr id="6" name="CasellaDiTesto 5"/>
          <p:cNvSpPr txBox="1"/>
          <p:nvPr/>
        </p:nvSpPr>
        <p:spPr bwMode="auto">
          <a:xfrm>
            <a:off x="311274" y="4091436"/>
            <a:ext cx="1702760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scene3d>
            <a:camera prst="orthographicFront">
              <a:rot lat="0" lon="0" rev="5400000"/>
            </a:camera>
            <a:lightRig rig="threePt" dir="t"/>
          </a:scene3d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sz="2000" b="0" dirty="0">
                <a:latin typeface="Cambria"/>
                <a:ea typeface="ＭＳ Ｐゴシック" pitchFamily="34" charset="-128"/>
                <a:cs typeface="Cambria"/>
              </a:rPr>
              <a:t>deformazione</a:t>
            </a:r>
          </a:p>
        </p:txBody>
      </p:sp>
      <p:sp>
        <p:nvSpPr>
          <p:cNvPr id="7" name="CasellaDiTesto 3"/>
          <p:cNvSpPr txBox="1">
            <a:spLocks noChangeArrowheads="1"/>
          </p:cNvSpPr>
          <p:nvPr/>
        </p:nvSpPr>
        <p:spPr bwMode="auto">
          <a:xfrm>
            <a:off x="3572628" y="1850074"/>
            <a:ext cx="279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it-IT" sz="1400" b="0">
                <a:solidFill>
                  <a:srgbClr val="FF0000"/>
                </a:solidFill>
                <a:latin typeface="Cambria"/>
                <a:cs typeface="Cambria"/>
              </a:rPr>
              <a:t>o</a:t>
            </a:r>
          </a:p>
        </p:txBody>
      </p:sp>
      <p:sp>
        <p:nvSpPr>
          <p:cNvPr id="8" name="CasellaDiTesto 9"/>
          <p:cNvSpPr txBox="1">
            <a:spLocks noChangeArrowheads="1"/>
          </p:cNvSpPr>
          <p:nvPr/>
        </p:nvSpPr>
        <p:spPr bwMode="auto">
          <a:xfrm>
            <a:off x="5479216" y="1837374"/>
            <a:ext cx="279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it-IT" sz="1400" b="0">
                <a:solidFill>
                  <a:srgbClr val="009900"/>
                </a:solidFill>
                <a:latin typeface="Cambria"/>
                <a:cs typeface="Cambria"/>
              </a:rPr>
              <a:t>o</a:t>
            </a:r>
          </a:p>
        </p:txBody>
      </p:sp>
      <p:sp>
        <p:nvSpPr>
          <p:cNvPr id="9" name="CasellaDiTesto 10"/>
          <p:cNvSpPr txBox="1">
            <a:spLocks noChangeArrowheads="1"/>
          </p:cNvSpPr>
          <p:nvPr/>
        </p:nvSpPr>
        <p:spPr bwMode="auto">
          <a:xfrm>
            <a:off x="7795378" y="1826261"/>
            <a:ext cx="2799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it-IT" sz="1400" b="0">
                <a:solidFill>
                  <a:srgbClr val="0000FF"/>
                </a:solidFill>
                <a:latin typeface="Cambria"/>
                <a:cs typeface="Cambria"/>
              </a:rPr>
              <a:t>o</a:t>
            </a:r>
          </a:p>
        </p:txBody>
      </p:sp>
      <p:sp>
        <p:nvSpPr>
          <p:cNvPr id="10" name="CasellaDiTesto 6"/>
          <p:cNvSpPr txBox="1">
            <a:spLocks noChangeArrowheads="1"/>
          </p:cNvSpPr>
          <p:nvPr/>
        </p:nvSpPr>
        <p:spPr bwMode="auto">
          <a:xfrm>
            <a:off x="1737736" y="3006209"/>
            <a:ext cx="23392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sz="1600" b="0" dirty="0">
                <a:latin typeface="Cambria"/>
                <a:cs typeface="Cambria"/>
              </a:rPr>
              <a:t>la deformazione elastica provoca deformazione delle rocce</a:t>
            </a:r>
          </a:p>
        </p:txBody>
      </p:sp>
      <p:sp>
        <p:nvSpPr>
          <p:cNvPr id="11" name="CasellaDiTesto 13"/>
          <p:cNvSpPr txBox="1">
            <a:spLocks noChangeArrowheads="1"/>
          </p:cNvSpPr>
          <p:nvPr/>
        </p:nvSpPr>
        <p:spPr bwMode="auto">
          <a:xfrm>
            <a:off x="4276173" y="3006209"/>
            <a:ext cx="18557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sz="1600" b="0" dirty="0">
                <a:latin typeface="Cambria"/>
                <a:cs typeface="Cambria"/>
              </a:rPr>
              <a:t>terremoto</a:t>
            </a:r>
          </a:p>
        </p:txBody>
      </p:sp>
      <p:sp>
        <p:nvSpPr>
          <p:cNvPr id="12" name="CasellaDiTesto 14"/>
          <p:cNvSpPr txBox="1">
            <a:spLocks noChangeArrowheads="1"/>
          </p:cNvSpPr>
          <p:nvPr/>
        </p:nvSpPr>
        <p:spPr bwMode="auto">
          <a:xfrm>
            <a:off x="6064682" y="3006209"/>
            <a:ext cx="260450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sz="1600" b="0" dirty="0">
                <a:latin typeface="Cambria"/>
                <a:cs typeface="Cambria"/>
              </a:rPr>
              <a:t>Assestamento verso una nuova configurazione di equilibrio attraverso  scosse successive</a:t>
            </a:r>
          </a:p>
        </p:txBody>
      </p:sp>
      <p:sp>
        <p:nvSpPr>
          <p:cNvPr id="13" name="CasellaDiTesto 1"/>
          <p:cNvSpPr txBox="1">
            <a:spLocks noChangeArrowheads="1"/>
          </p:cNvSpPr>
          <p:nvPr/>
        </p:nvSpPr>
        <p:spPr bwMode="auto">
          <a:xfrm>
            <a:off x="1979020" y="1891557"/>
            <a:ext cx="1954532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dirty="0" err="1" smtClean="0">
                <a:solidFill>
                  <a:srgbClr val="FF0000"/>
                </a:solidFill>
                <a:latin typeface="Cambria"/>
                <a:cs typeface="Cambria"/>
              </a:rPr>
              <a:t>Intersismico</a:t>
            </a:r>
            <a:endParaRPr lang="it-IT" dirty="0" smtClean="0">
              <a:solidFill>
                <a:srgbClr val="FF0000"/>
              </a:solidFill>
              <a:latin typeface="Cambria"/>
              <a:cs typeface="Cambria"/>
            </a:endParaRPr>
          </a:p>
          <a:p>
            <a:pPr algn="ctr">
              <a:spcBef>
                <a:spcPct val="50000"/>
              </a:spcBef>
            </a:pPr>
            <a:r>
              <a:rPr lang="it-IT" dirty="0" smtClean="0">
                <a:solidFill>
                  <a:srgbClr val="FF0000"/>
                </a:solidFill>
                <a:latin typeface="Cambria"/>
                <a:cs typeface="Cambria"/>
              </a:rPr>
              <a:t>(anni) </a:t>
            </a:r>
            <a:endParaRPr lang="it-IT" dirty="0">
              <a:solidFill>
                <a:srgbClr val="FF0000"/>
              </a:solidFill>
              <a:latin typeface="Cambria"/>
              <a:cs typeface="Cambria"/>
            </a:endParaRPr>
          </a:p>
        </p:txBody>
      </p:sp>
      <p:sp>
        <p:nvSpPr>
          <p:cNvPr id="14" name="CasellaDiTesto 13"/>
          <p:cNvSpPr txBox="1">
            <a:spLocks noChangeArrowheads="1"/>
          </p:cNvSpPr>
          <p:nvPr/>
        </p:nvSpPr>
        <p:spPr bwMode="auto">
          <a:xfrm>
            <a:off x="4233282" y="1891557"/>
            <a:ext cx="1605878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dirty="0" smtClean="0">
                <a:solidFill>
                  <a:srgbClr val="92D050"/>
                </a:solidFill>
                <a:latin typeface="Cambria"/>
                <a:cs typeface="Cambria"/>
              </a:rPr>
              <a:t>Cosismico</a:t>
            </a:r>
          </a:p>
          <a:p>
            <a:pPr algn="ctr">
              <a:spcBef>
                <a:spcPct val="50000"/>
              </a:spcBef>
            </a:pPr>
            <a:r>
              <a:rPr lang="it-IT" dirty="0" smtClean="0">
                <a:solidFill>
                  <a:srgbClr val="92D050"/>
                </a:solidFill>
                <a:latin typeface="Cambria"/>
                <a:cs typeface="Cambria"/>
              </a:rPr>
              <a:t>(secondi) </a:t>
            </a:r>
            <a:endParaRPr lang="it-IT" dirty="0">
              <a:solidFill>
                <a:srgbClr val="92D050"/>
              </a:solidFill>
              <a:latin typeface="Cambria"/>
              <a:cs typeface="Cambria"/>
            </a:endParaRPr>
          </a:p>
        </p:txBody>
      </p:sp>
      <p:sp>
        <p:nvSpPr>
          <p:cNvPr id="15" name="CasellaDiTesto 14"/>
          <p:cNvSpPr txBox="1">
            <a:spLocks noChangeArrowheads="1"/>
          </p:cNvSpPr>
          <p:nvPr/>
        </p:nvSpPr>
        <p:spPr bwMode="auto">
          <a:xfrm>
            <a:off x="6298608" y="1891557"/>
            <a:ext cx="2081069" cy="10156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it-IT" dirty="0" err="1" smtClean="0">
                <a:solidFill>
                  <a:srgbClr val="0000FF"/>
                </a:solidFill>
                <a:latin typeface="Cambria"/>
                <a:cs typeface="Cambria"/>
              </a:rPr>
              <a:t>Postsismico</a:t>
            </a:r>
            <a:endParaRPr lang="it-IT" dirty="0" smtClean="0">
              <a:solidFill>
                <a:srgbClr val="0000FF"/>
              </a:solidFill>
              <a:latin typeface="Cambria"/>
              <a:cs typeface="Cambria"/>
            </a:endParaRPr>
          </a:p>
          <a:p>
            <a:pPr algn="ctr">
              <a:spcBef>
                <a:spcPct val="50000"/>
              </a:spcBef>
            </a:pPr>
            <a:r>
              <a:rPr lang="it-IT" dirty="0" smtClean="0">
                <a:solidFill>
                  <a:srgbClr val="0000FF"/>
                </a:solidFill>
                <a:latin typeface="Cambria"/>
                <a:cs typeface="Cambria"/>
              </a:rPr>
              <a:t>(giorni/anni) </a:t>
            </a:r>
            <a:endParaRPr lang="it-IT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61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135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CasellaDiTesto 1"/>
          <p:cNvSpPr txBox="1">
            <a:spLocks noChangeArrowheads="1"/>
          </p:cNvSpPr>
          <p:nvPr/>
        </p:nvSpPr>
        <p:spPr bwMode="auto">
          <a:xfrm>
            <a:off x="5814742" y="6403094"/>
            <a:ext cx="2574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b="0" dirty="0"/>
              <a:t>http://</a:t>
            </a:r>
            <a:r>
              <a:rPr lang="en-US" sz="1800" b="0" dirty="0" err="1"/>
              <a:t>www.iris.edu</a:t>
            </a:r>
            <a:r>
              <a:rPr lang="en-US" sz="1800" b="0" dirty="0"/>
              <a:t>/</a:t>
            </a:r>
            <a:endParaRPr lang="it-IT" sz="1800" b="0" dirty="0"/>
          </a:p>
        </p:txBody>
      </p:sp>
      <p:pic>
        <p:nvPicPr>
          <p:cNvPr id="5" name="block_eqmachine_basic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63</a:t>
            </a:fld>
            <a:endParaRPr lang="it-IT"/>
          </a:p>
        </p:txBody>
      </p:sp>
      <p:pic>
        <p:nvPicPr>
          <p:cNvPr id="3" name="Immagine 2" descr="Fig. 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158" y="367368"/>
            <a:ext cx="9144000" cy="6213015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269930" y="-60466"/>
            <a:ext cx="6853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Costruiamo un sismometro</a:t>
            </a:r>
            <a:endParaRPr lang="it-IT" sz="2800" dirty="0"/>
          </a:p>
          <a:p>
            <a:pPr algn="ctr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08760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64</a:t>
            </a:fld>
            <a:endParaRPr lang="it-IT"/>
          </a:p>
        </p:txBody>
      </p:sp>
      <p:pic>
        <p:nvPicPr>
          <p:cNvPr id="3" name="Immagine 2" descr="Fig. 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269930" y="-60466"/>
            <a:ext cx="6853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Costruiamo un sismometro</a:t>
            </a:r>
            <a:endParaRPr lang="it-IT" sz="2800" dirty="0"/>
          </a:p>
          <a:p>
            <a:pPr algn="ctr"/>
            <a:endParaRPr lang="en-GB" sz="28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7863" y="1397480"/>
            <a:ext cx="28961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03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65</a:t>
            </a:fld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125" y="1639555"/>
            <a:ext cx="6553200" cy="4716795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69930" y="163822"/>
            <a:ext cx="68535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Effetti del terremoto</a:t>
            </a:r>
          </a:p>
          <a:p>
            <a:pPr algn="ctr"/>
            <a:r>
              <a:rPr lang="it-IT" sz="2800" b="1" dirty="0"/>
              <a:t>s</a:t>
            </a:r>
            <a:r>
              <a:rPr lang="it-IT" sz="2800" b="1" dirty="0" smtClean="0"/>
              <a:t>ulla stabilità degli edifici</a:t>
            </a:r>
            <a:endParaRPr lang="it-IT" sz="2800" dirty="0"/>
          </a:p>
          <a:p>
            <a:pPr algn="ctr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78932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Title 1"/>
          <p:cNvSpPr>
            <a:spLocks noGrp="1"/>
          </p:cNvSpPr>
          <p:nvPr>
            <p:ph type="title"/>
          </p:nvPr>
        </p:nvSpPr>
        <p:spPr>
          <a:xfrm>
            <a:off x="457200" y="1354138"/>
            <a:ext cx="8229600" cy="1143000"/>
          </a:xfrm>
        </p:spPr>
        <p:txBody>
          <a:bodyPr/>
          <a:lstStyle/>
          <a:p>
            <a:pPr eaLnBrk="1" hangingPunct="1"/>
            <a:r>
              <a:rPr lang="en-GB">
                <a:latin typeface="Cambria" charset="0"/>
                <a:cs typeface="Cambria" charset="0"/>
              </a:rPr>
              <a:t>Lezioni dai terremoti…</a:t>
            </a:r>
          </a:p>
        </p:txBody>
      </p:sp>
      <p:sp>
        <p:nvSpPr>
          <p:cNvPr id="138242" name="Content Placeholder 2"/>
          <p:cNvSpPr>
            <a:spLocks noGrp="1"/>
          </p:cNvSpPr>
          <p:nvPr>
            <p:ph idx="1"/>
          </p:nvPr>
        </p:nvSpPr>
        <p:spPr>
          <a:xfrm>
            <a:off x="381000" y="3441700"/>
            <a:ext cx="8229600" cy="3155950"/>
          </a:xfrm>
        </p:spPr>
        <p:txBody>
          <a:bodyPr/>
          <a:lstStyle/>
          <a:p>
            <a:pPr eaLnBrk="1" hangingPunct="1"/>
            <a:r>
              <a:rPr lang="en-GB" b="1">
                <a:latin typeface="Cambria" charset="0"/>
                <a:cs typeface="Cambria" charset="0"/>
              </a:rPr>
              <a:t>…………</a:t>
            </a:r>
          </a:p>
          <a:p>
            <a:pPr eaLnBrk="1" hangingPunct="1"/>
            <a:r>
              <a:rPr lang="en-GB" b="1">
                <a:latin typeface="Cambria" charset="0"/>
                <a:cs typeface="Cambria" charset="0"/>
              </a:rPr>
              <a:t>Città del Messico 1985</a:t>
            </a:r>
          </a:p>
          <a:p>
            <a:pPr eaLnBrk="1" hangingPunct="1"/>
            <a:r>
              <a:rPr lang="en-GB" b="1">
                <a:latin typeface="Cambria" charset="0"/>
                <a:cs typeface="Cambria" charset="0"/>
              </a:rPr>
              <a:t>L’Aquila M 6.1 (Italy) 2009</a:t>
            </a:r>
          </a:p>
          <a:p>
            <a:pPr eaLnBrk="1" hangingPunct="1"/>
            <a:r>
              <a:rPr lang="en-GB" b="1">
                <a:latin typeface="Cambria" charset="0"/>
                <a:cs typeface="Cambria" charset="0"/>
              </a:rPr>
              <a:t>Tohoku M 9.0 (Japan) 2011</a:t>
            </a:r>
          </a:p>
          <a:p>
            <a:pPr eaLnBrk="1" hangingPunct="1"/>
            <a:r>
              <a:rPr lang="en-GB" b="1">
                <a:latin typeface="Cambria" charset="0"/>
                <a:cs typeface="Cambria" charset="0"/>
              </a:rPr>
              <a:t>…………</a:t>
            </a:r>
          </a:p>
          <a:p>
            <a:pPr eaLnBrk="1" hangingPunct="1"/>
            <a:endParaRPr lang="en-GB" b="1">
              <a:latin typeface="Cambria" charset="0"/>
              <a:cs typeface="Cambria" charset="0"/>
            </a:endParaRPr>
          </a:p>
        </p:txBody>
      </p:sp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8244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FD6421F2-D07C-984C-8CA9-5271655BB1B1}" type="slidenum">
              <a:rPr lang="en-GB" sz="1200">
                <a:solidFill>
                  <a:srgbClr val="898989"/>
                </a:solidFill>
                <a:latin typeface="Calibri" charset="0"/>
              </a:rPr>
              <a:pPr/>
              <a:t>66</a:t>
            </a:fld>
            <a:endParaRPr lang="en-GB" sz="1200">
              <a:solidFill>
                <a:srgbClr val="898989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98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CasellaDiTesto 3"/>
          <p:cNvSpPr txBox="1">
            <a:spLocks noChangeArrowheads="1"/>
          </p:cNvSpPr>
          <p:nvPr/>
        </p:nvSpPr>
        <p:spPr bwMode="auto">
          <a:xfrm>
            <a:off x="1397000" y="2930525"/>
            <a:ext cx="6350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4000">
                <a:latin typeface="Cambria" charset="0"/>
                <a:cs typeface="Cambria" charset="0"/>
              </a:rPr>
              <a:t>CITTA’ DEL MESSICO 1985</a:t>
            </a:r>
          </a:p>
        </p:txBody>
      </p:sp>
      <p:pic>
        <p:nvPicPr>
          <p:cNvPr id="1402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0291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4E7734BD-90E5-6141-8042-E9DABA7AB618}" type="slidenum">
              <a:rPr lang="en-GB" sz="1200">
                <a:solidFill>
                  <a:srgbClr val="898989"/>
                </a:solidFill>
                <a:latin typeface="Calibri" charset="0"/>
              </a:rPr>
              <a:pPr/>
              <a:t>67</a:t>
            </a:fld>
            <a:endParaRPr lang="en-GB" sz="1200">
              <a:solidFill>
                <a:srgbClr val="898989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58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-11113" y="1562100"/>
            <a:ext cx="9185853" cy="298543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2800" dirty="0">
                <a:latin typeface="Cambria"/>
                <a:cs typeface="Cambria"/>
              </a:rPr>
              <a:t>Epicentro del terremoto a </a:t>
            </a:r>
            <a:r>
              <a:rPr lang="it-IT" sz="2800" dirty="0" smtClean="0">
                <a:latin typeface="Cambria"/>
                <a:cs typeface="Cambria"/>
              </a:rPr>
              <a:t>circa 250 km </a:t>
            </a:r>
            <a:r>
              <a:rPr lang="it-IT" sz="2800" dirty="0">
                <a:latin typeface="Cambria"/>
                <a:cs typeface="Cambria"/>
              </a:rPr>
              <a:t>da città del Messico</a:t>
            </a:r>
          </a:p>
          <a:p>
            <a:pPr>
              <a:defRPr/>
            </a:pPr>
            <a:endParaRPr lang="it-IT" sz="3200" dirty="0">
              <a:latin typeface="Cambria"/>
              <a:cs typeface="Cambria"/>
            </a:endParaRPr>
          </a:p>
          <a:p>
            <a:pPr marL="342900" indent="-342900">
              <a:buFontTx/>
              <a:buChar char="-"/>
              <a:defRPr/>
            </a:pPr>
            <a:r>
              <a:rPr lang="it-IT" sz="3200" dirty="0">
                <a:latin typeface="Cambria"/>
                <a:cs typeface="Cambria"/>
              </a:rPr>
              <a:t>10000 morti</a:t>
            </a:r>
          </a:p>
          <a:p>
            <a:pPr marL="342900" indent="-342900">
              <a:buFontTx/>
              <a:buChar char="-"/>
              <a:defRPr/>
            </a:pPr>
            <a:r>
              <a:rPr lang="it-IT" sz="3200" dirty="0">
                <a:latin typeface="Cambria"/>
                <a:cs typeface="Cambria"/>
              </a:rPr>
              <a:t>50000 feriti</a:t>
            </a:r>
          </a:p>
          <a:p>
            <a:pPr marL="342900" indent="-342900">
              <a:buFontTx/>
              <a:buChar char="-"/>
              <a:defRPr/>
            </a:pPr>
            <a:r>
              <a:rPr lang="it-IT" sz="3200" dirty="0">
                <a:latin typeface="Cambria"/>
                <a:cs typeface="Cambria"/>
              </a:rPr>
              <a:t>250000 senza tetto</a:t>
            </a:r>
          </a:p>
          <a:p>
            <a:pPr marL="342900" indent="-342900">
              <a:buFontTx/>
              <a:buChar char="-"/>
              <a:defRPr/>
            </a:pPr>
            <a:r>
              <a:rPr lang="it-IT" sz="3200" dirty="0">
                <a:latin typeface="Cambria"/>
                <a:cs typeface="Cambria"/>
              </a:rPr>
              <a:t>800 palazzi crollati</a:t>
            </a:r>
          </a:p>
        </p:txBody>
      </p:sp>
      <p:sp>
        <p:nvSpPr>
          <p:cNvPr id="141314" name="CasellaDiTesto 4"/>
          <p:cNvSpPr txBox="1">
            <a:spLocks noChangeArrowheads="1"/>
          </p:cNvSpPr>
          <p:nvPr/>
        </p:nvSpPr>
        <p:spPr bwMode="auto">
          <a:xfrm>
            <a:off x="3054350" y="5157788"/>
            <a:ext cx="32400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5400">
                <a:latin typeface="Cambria" charset="0"/>
                <a:cs typeface="Cambria" charset="0"/>
              </a:rPr>
              <a:t>PERCHE’?</a:t>
            </a:r>
          </a:p>
        </p:txBody>
      </p:sp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1316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D0DBAA04-DF56-3C44-AA37-A35F48299377}" type="slidenum">
              <a:rPr lang="en-GB" sz="1200">
                <a:solidFill>
                  <a:srgbClr val="898989"/>
                </a:solidFill>
                <a:latin typeface="Calibri" charset="0"/>
              </a:rPr>
              <a:pPr/>
              <a:t>68</a:t>
            </a:fld>
            <a:endParaRPr lang="en-GB" sz="1200">
              <a:solidFill>
                <a:srgbClr val="898989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0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Immagine 3" descr="1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404813"/>
            <a:ext cx="6985000" cy="586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38" name="CasellaDiTesto 4"/>
          <p:cNvSpPr txBox="1">
            <a:spLocks noChangeArrowheads="1"/>
          </p:cNvSpPr>
          <p:nvPr/>
        </p:nvSpPr>
        <p:spPr bwMode="auto">
          <a:xfrm>
            <a:off x="0" y="6165850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2000"/>
              <a:t>CITTA’ COSTRUITA SU DEPOSITI LACUSTRI</a:t>
            </a:r>
          </a:p>
          <a:p>
            <a:r>
              <a:rPr lang="it-IT" sz="2000"/>
              <a:t> NON CONSOLIDATI</a:t>
            </a: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2340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BE66E142-C76B-7646-ACE1-432ACF81D2EC}" type="slidenum">
              <a:rPr lang="en-GB" sz="1200">
                <a:solidFill>
                  <a:srgbClr val="898989"/>
                </a:solidFill>
                <a:latin typeface="Calibri" charset="0"/>
              </a:rPr>
              <a:pPr/>
              <a:t>69</a:t>
            </a:fld>
            <a:endParaRPr lang="en-GB" sz="1200">
              <a:solidFill>
                <a:srgbClr val="898989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51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09560"/>
            <a:ext cx="9144000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6072048"/>
            <a:ext cx="417512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2541579" y="1022686"/>
            <a:ext cx="4229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la </a:t>
            </a:r>
            <a:r>
              <a:rPr lang="it-IT"/>
              <a:t>distribuzione </a:t>
            </a:r>
            <a:r>
              <a:rPr lang="it-IT" smtClean="0"/>
              <a:t>dei vulcani </a:t>
            </a:r>
            <a:r>
              <a:rPr lang="it-IT" dirty="0"/>
              <a:t>non è </a:t>
            </a:r>
            <a:r>
              <a:rPr lang="it-IT" dirty="0" smtClean="0"/>
              <a:t>casuale….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406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CasellaDiTesto 4"/>
          <p:cNvSpPr txBox="1">
            <a:spLocks noChangeArrowheads="1"/>
          </p:cNvSpPr>
          <p:nvPr/>
        </p:nvSpPr>
        <p:spPr bwMode="auto">
          <a:xfrm>
            <a:off x="0" y="5832475"/>
            <a:ext cx="9223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2800" dirty="0">
                <a:latin typeface="Cambria" charset="0"/>
                <a:cs typeface="Cambria" charset="0"/>
              </a:rPr>
              <a:t>AMPLIFICAZIONE DELLO SCUOTIMENTO DEL TERRENO</a:t>
            </a: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364" name="CasellaDiTesto 1"/>
          <p:cNvSpPr txBox="1">
            <a:spLocks noChangeArrowheads="1"/>
          </p:cNvSpPr>
          <p:nvPr/>
        </p:nvSpPr>
        <p:spPr bwMode="auto">
          <a:xfrm>
            <a:off x="185738" y="1557338"/>
            <a:ext cx="85264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GB" sz="2800">
                <a:latin typeface="Cambria" charset="0"/>
                <a:cs typeface="Cambria" charset="0"/>
              </a:rPr>
              <a:t>IMPORTANZA DELLA GEOLOGIA DEL SOTTOSUOLO</a:t>
            </a:r>
          </a:p>
        </p:txBody>
      </p:sp>
      <p:sp>
        <p:nvSpPr>
          <p:cNvPr id="143365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34ECE84F-CF71-7746-B677-B8883EF68B33}" type="slidenum">
              <a:rPr lang="en-GB" sz="1200">
                <a:solidFill>
                  <a:srgbClr val="898989"/>
                </a:solidFill>
                <a:latin typeface="Calibri" charset="0"/>
              </a:rPr>
              <a:pPr/>
              <a:t>70</a:t>
            </a:fld>
            <a:endParaRPr lang="en-GB" sz="12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4" y="2069097"/>
            <a:ext cx="8805421" cy="4108215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2167811" y="4047285"/>
            <a:ext cx="1510105" cy="43088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100" dirty="0" smtClean="0"/>
              <a:t>SUBSTRATO ROCCIOSO</a:t>
            </a:r>
          </a:p>
          <a:p>
            <a:pPr algn="ctr"/>
            <a:r>
              <a:rPr lang="en-GB" sz="1100" dirty="0" smtClean="0"/>
              <a:t>(BEDROCK)</a:t>
            </a:r>
            <a:endParaRPr lang="en-GB" sz="11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38533" y="5463143"/>
            <a:ext cx="1698827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ONDE SISMICHE</a:t>
            </a:r>
            <a:endParaRPr lang="en-GB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398599" y="5473925"/>
            <a:ext cx="1698827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dirty="0" smtClean="0"/>
              <a:t>ONDE SISMICHE</a:t>
            </a:r>
            <a:endParaRPr lang="en-GB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5360012" y="3163989"/>
            <a:ext cx="3783988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TERRENI INCONSOLIDATI (SOFFICI)   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806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5" name="Picture 3" descr="C:\My Documents\IMAGES DAMAGE\CONCRETE MEXICO HOSPIT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9144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86" name="CasellaDiTesto 4"/>
          <p:cNvSpPr txBox="1">
            <a:spLocks noChangeArrowheads="1"/>
          </p:cNvSpPr>
          <p:nvPr/>
        </p:nvSpPr>
        <p:spPr bwMode="auto">
          <a:xfrm>
            <a:off x="7548563" y="1557338"/>
            <a:ext cx="14557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>
                <a:latin typeface="Cambria" charset="0"/>
                <a:cs typeface="Cambria" charset="0"/>
              </a:rPr>
              <a:t>ospedale</a:t>
            </a:r>
          </a:p>
        </p:txBody>
      </p:sp>
      <p:pic>
        <p:nvPicPr>
          <p:cNvPr id="144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4388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79E9B6A6-08BA-B446-B2E4-F3FAAD2D4437}" type="slidenum">
              <a:rPr lang="en-GB" sz="1200">
                <a:solidFill>
                  <a:srgbClr val="898989"/>
                </a:solidFill>
                <a:latin typeface="Calibri" charset="0"/>
              </a:rPr>
              <a:pPr/>
              <a:t>71</a:t>
            </a:fld>
            <a:endParaRPr lang="en-GB" sz="1200">
              <a:solidFill>
                <a:srgbClr val="898989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3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09" name="Picture 3" descr="C:\My Documents\IMAGES DAMAGE\CONCRETE MEXICO SCHO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92313"/>
            <a:ext cx="9144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0" name="CasellaDiTesto 4"/>
          <p:cNvSpPr txBox="1">
            <a:spLocks noChangeArrowheads="1"/>
          </p:cNvSpPr>
          <p:nvPr/>
        </p:nvSpPr>
        <p:spPr bwMode="auto">
          <a:xfrm>
            <a:off x="7729538" y="1557338"/>
            <a:ext cx="1095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>
                <a:latin typeface="Cambria" charset="0"/>
                <a:cs typeface="Cambria" charset="0"/>
              </a:rPr>
              <a:t>scuola</a:t>
            </a:r>
          </a:p>
        </p:txBody>
      </p:sp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5412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AF34B25C-8A76-F548-B41D-D0636E1887B8}" type="slidenum">
              <a:rPr lang="en-GB" sz="1200">
                <a:solidFill>
                  <a:srgbClr val="898989"/>
                </a:solidFill>
                <a:latin typeface="Calibri" charset="0"/>
              </a:rPr>
              <a:pPr/>
              <a:t>72</a:t>
            </a:fld>
            <a:endParaRPr lang="en-GB" sz="1200">
              <a:solidFill>
                <a:srgbClr val="898989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30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3" name="Picture 2" descr="C:\My Documents\IMAGES DAMAGE\MEXICO EQ SAN LEON A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12950"/>
            <a:ext cx="9144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4" name="CasellaDiTesto 4"/>
          <p:cNvSpPr txBox="1">
            <a:spLocks noChangeArrowheads="1"/>
          </p:cNvSpPr>
          <p:nvPr/>
        </p:nvSpPr>
        <p:spPr bwMode="auto">
          <a:xfrm>
            <a:off x="7472363" y="1557338"/>
            <a:ext cx="1608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>
                <a:latin typeface="Cambria" charset="0"/>
                <a:cs typeface="Cambria" charset="0"/>
              </a:rPr>
              <a:t>abitazioni</a:t>
            </a:r>
          </a:p>
        </p:txBody>
      </p:sp>
      <p:sp>
        <p:nvSpPr>
          <p:cNvPr id="146435" name="CasellaDiTesto 5"/>
          <p:cNvSpPr txBox="1">
            <a:spLocks noChangeArrowheads="1"/>
          </p:cNvSpPr>
          <p:nvPr/>
        </p:nvSpPr>
        <p:spPr bwMode="auto">
          <a:xfrm>
            <a:off x="628650" y="1196975"/>
            <a:ext cx="56213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>
                <a:latin typeface="Cambria" charset="0"/>
                <a:cs typeface="Cambria" charset="0"/>
              </a:rPr>
              <a:t>IMPORTANZA DELLA CONOSCENZA</a:t>
            </a:r>
          </a:p>
          <a:p>
            <a:r>
              <a:rPr lang="it-IT">
                <a:latin typeface="Cambria" charset="0"/>
                <a:cs typeface="Cambria" charset="0"/>
              </a:rPr>
              <a:t>DELLA GEOLOGIA DEL SOTTOSUOLO….</a:t>
            </a:r>
          </a:p>
        </p:txBody>
      </p:sp>
      <p:pic>
        <p:nvPicPr>
          <p:cNvPr id="1464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6437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437A6E6F-9EE5-904F-ACF8-9909C3D538E6}" type="slidenum">
              <a:rPr lang="en-GB" sz="1200">
                <a:solidFill>
                  <a:srgbClr val="898989"/>
                </a:solidFill>
                <a:latin typeface="Calibri" charset="0"/>
              </a:rPr>
              <a:pPr/>
              <a:t>73</a:t>
            </a:fld>
            <a:endParaRPr lang="en-GB" sz="1200">
              <a:solidFill>
                <a:srgbClr val="898989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34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74</a:t>
            </a:fld>
            <a:endParaRPr lang="it-IT"/>
          </a:p>
        </p:txBody>
      </p:sp>
      <p:pic>
        <p:nvPicPr>
          <p:cNvPr id="3" name="Immagine 2" descr="Fig. 3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832" y="891819"/>
            <a:ext cx="7770569" cy="5829656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0" y="-60466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Stabilità degli edifici: le caratteristiche del sottosuolo</a:t>
            </a:r>
          </a:p>
          <a:p>
            <a:pPr algn="ctr"/>
            <a:r>
              <a:rPr lang="it-IT" sz="2800" b="1" dirty="0" smtClean="0"/>
              <a:t>L’effetto di sito</a:t>
            </a:r>
            <a:endParaRPr lang="it-IT" sz="2800" dirty="0"/>
          </a:p>
          <a:p>
            <a:pPr algn="ctr"/>
            <a:endParaRPr lang="en-GB" sz="28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89" y="997617"/>
            <a:ext cx="4323011" cy="201692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</p:pic>
      <p:sp>
        <p:nvSpPr>
          <p:cNvPr id="6" name="CasellaDiTesto 5"/>
          <p:cNvSpPr txBox="1"/>
          <p:nvPr/>
        </p:nvSpPr>
        <p:spPr>
          <a:xfrm>
            <a:off x="1417971" y="1946840"/>
            <a:ext cx="704039" cy="2308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900" dirty="0" smtClean="0"/>
              <a:t>(BEDROCK)</a:t>
            </a:r>
            <a:endParaRPr lang="en-GB" sz="9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75433" y="2607648"/>
            <a:ext cx="1194558" cy="27699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1200" dirty="0" smtClean="0"/>
              <a:t>ONDE SISMICHE</a:t>
            </a:r>
            <a:endParaRPr lang="en-GB" sz="12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2266834" y="2607648"/>
            <a:ext cx="1194558" cy="27699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1200" dirty="0" smtClean="0"/>
              <a:t>ONDE SISMICHE</a:t>
            </a:r>
            <a:endParaRPr lang="en-GB" sz="12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2848072" y="1433018"/>
            <a:ext cx="1723928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GB" sz="1200" dirty="0" err="1" smtClean="0"/>
              <a:t>Depositi</a:t>
            </a:r>
            <a:r>
              <a:rPr lang="en-GB" sz="1200" dirty="0" smtClean="0"/>
              <a:t> </a:t>
            </a:r>
            <a:r>
              <a:rPr lang="en-GB" sz="1200" dirty="0" err="1" smtClean="0"/>
              <a:t>alluvionali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89161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75</a:t>
            </a:fld>
            <a:endParaRPr lang="it-IT"/>
          </a:p>
        </p:txBody>
      </p:sp>
      <p:pic>
        <p:nvPicPr>
          <p:cNvPr id="4" name="Immagine 3" descr="RISO.pdf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8126" y="658354"/>
            <a:ext cx="4051682" cy="56768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826454" y="6351892"/>
            <a:ext cx="6853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Stabilità degli edifici: risonanza</a:t>
            </a:r>
            <a:endParaRPr lang="en-GB" sz="28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023436" y="6058162"/>
            <a:ext cx="412056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i="1" dirty="0" smtClean="0"/>
              <a:t>Da </a:t>
            </a:r>
            <a:r>
              <a:rPr lang="en-GB" sz="1200" i="1" dirty="0" err="1" smtClean="0"/>
              <a:t>Ciaccio</a:t>
            </a:r>
            <a:r>
              <a:rPr lang="en-GB" sz="1200" i="1" dirty="0" smtClean="0"/>
              <a:t> e </a:t>
            </a:r>
            <a:r>
              <a:rPr lang="en-GB" sz="1200" i="1" dirty="0" err="1" smtClean="0"/>
              <a:t>Cultrera</a:t>
            </a:r>
            <a:r>
              <a:rPr lang="en-GB" sz="1200" i="1" dirty="0" smtClean="0"/>
              <a:t>, </a:t>
            </a:r>
            <a:r>
              <a:rPr lang="en-GB" sz="1200" i="1" dirty="0" err="1" smtClean="0"/>
              <a:t>Terreomoto</a:t>
            </a:r>
            <a:r>
              <a:rPr lang="en-GB" sz="1200" i="1" dirty="0" smtClean="0"/>
              <a:t> e </a:t>
            </a:r>
            <a:r>
              <a:rPr lang="en-GB" sz="1200" i="1" dirty="0" err="1" smtClean="0"/>
              <a:t>rischio</a:t>
            </a:r>
            <a:r>
              <a:rPr lang="en-GB" sz="1200" i="1" dirty="0" smtClean="0"/>
              <a:t> </a:t>
            </a:r>
            <a:r>
              <a:rPr lang="en-GB" sz="1200" i="1" dirty="0" err="1" smtClean="0"/>
              <a:t>sismico</a:t>
            </a:r>
            <a:r>
              <a:rPr lang="en-GB" sz="1200" i="1" dirty="0" smtClean="0"/>
              <a:t>, </a:t>
            </a:r>
            <a:r>
              <a:rPr lang="en-GB" sz="1200" i="1" dirty="0" err="1" smtClean="0"/>
              <a:t>Ediesse</a:t>
            </a:r>
            <a:r>
              <a:rPr lang="en-GB" sz="1200" i="1" dirty="0" smtClean="0"/>
              <a:t> Ed.</a:t>
            </a:r>
            <a:endParaRPr lang="en-GB" sz="1200" i="1" dirty="0"/>
          </a:p>
        </p:txBody>
      </p:sp>
    </p:spTree>
    <p:extLst>
      <p:ext uri="{BB962C8B-B14F-4D97-AF65-F5344CB8AC3E}">
        <p14:creationId xmlns:p14="http://schemas.microsoft.com/office/powerpoint/2010/main" val="93411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1438275" y="0"/>
          <a:ext cx="626745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6" name="Fotografia Photo Editor" r:id="rId3" imgW="8695238" imgH="9514286" progId="MSPhotoEd.3">
                  <p:embed/>
                </p:oleObj>
              </mc:Choice>
              <mc:Fallback>
                <p:oleObj name="Fotografia Photo Editor" r:id="rId3" imgW="8695238" imgH="951428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8275" y="0"/>
                        <a:ext cx="626745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0821" name="Text Box 5"/>
          <p:cNvSpPr txBox="1">
            <a:spLocks noChangeArrowheads="1"/>
          </p:cNvSpPr>
          <p:nvPr/>
        </p:nvSpPr>
        <p:spPr bwMode="auto">
          <a:xfrm>
            <a:off x="6477000" y="2620963"/>
            <a:ext cx="2667000" cy="1616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000"/>
              <a:t>Monument</a:t>
            </a:r>
            <a:r>
              <a:rPr lang="it-IT" sz="2000"/>
              <a:t>i che hanno richiesto interventi di riparazione dopo terremoti</a:t>
            </a:r>
            <a:endParaRPr lang="en-GB" sz="2000"/>
          </a:p>
        </p:txBody>
      </p:sp>
      <p:sp>
        <p:nvSpPr>
          <p:cNvPr id="290822" name="Rectangle 6"/>
          <p:cNvSpPr>
            <a:spLocks noChangeArrowheads="1"/>
          </p:cNvSpPr>
          <p:nvPr/>
        </p:nvSpPr>
        <p:spPr bwMode="auto">
          <a:xfrm>
            <a:off x="465138" y="0"/>
            <a:ext cx="82296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4000" b="1" dirty="0">
                <a:solidFill>
                  <a:srgbClr val="008000"/>
                </a:solidFill>
              </a:rPr>
              <a:t>Terremoti e </a:t>
            </a:r>
            <a:r>
              <a:rPr lang="it-IT" sz="4000" b="1" dirty="0" smtClean="0">
                <a:solidFill>
                  <a:srgbClr val="008000"/>
                </a:solidFill>
              </a:rPr>
              <a:t>monumenti a Roma</a:t>
            </a:r>
            <a:endParaRPr lang="it-IT" sz="4000" b="1" dirty="0">
              <a:solidFill>
                <a:srgbClr val="008000"/>
              </a:solidFill>
            </a:endParaRPr>
          </a:p>
        </p:txBody>
      </p:sp>
      <p:sp>
        <p:nvSpPr>
          <p:cNvPr id="290823" name="Text Box 7"/>
          <p:cNvSpPr txBox="1">
            <a:spLocks noChangeArrowheads="1"/>
          </p:cNvSpPr>
          <p:nvPr/>
        </p:nvSpPr>
        <p:spPr bwMode="auto">
          <a:xfrm>
            <a:off x="2438400" y="6553200"/>
            <a:ext cx="23288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400"/>
              <a:t>(Funiciello e Rovelli, 1995)</a:t>
            </a:r>
          </a:p>
        </p:txBody>
      </p:sp>
    </p:spTree>
    <p:extLst>
      <p:ext uri="{BB962C8B-B14F-4D97-AF65-F5344CB8AC3E}">
        <p14:creationId xmlns:p14="http://schemas.microsoft.com/office/powerpoint/2010/main" val="336376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77</a:t>
            </a:fld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61" y="1565275"/>
            <a:ext cx="7670800" cy="51562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0" y="-60466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Stabilità degli edifici: le caratteristiche del sottosuolo</a:t>
            </a:r>
          </a:p>
          <a:p>
            <a:pPr algn="ctr"/>
            <a:r>
              <a:rPr lang="it-IT" sz="2800" b="1" dirty="0" smtClean="0"/>
              <a:t>L’effetto di sito</a:t>
            </a:r>
            <a:endParaRPr lang="it-IT" sz="2800" dirty="0"/>
          </a:p>
          <a:p>
            <a:pPr algn="ctr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517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5" y="1063625"/>
            <a:ext cx="899160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9" name="Text Box 9"/>
          <p:cNvSpPr txBox="1">
            <a:spLocks noChangeArrowheads="1"/>
          </p:cNvSpPr>
          <p:nvPr/>
        </p:nvSpPr>
        <p:spPr bwMode="auto">
          <a:xfrm>
            <a:off x="1600200" y="152400"/>
            <a:ext cx="5940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it-IT">
                <a:solidFill>
                  <a:schemeClr val="bg1"/>
                </a:solidFill>
              </a:rPr>
              <a:t>Sezione geologica schematica sotto il Colosseo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261131" name="Text Box 11"/>
          <p:cNvSpPr txBox="1">
            <a:spLocks noChangeArrowheads="1"/>
          </p:cNvSpPr>
          <p:nvPr/>
        </p:nvSpPr>
        <p:spPr bwMode="auto">
          <a:xfrm>
            <a:off x="6818313" y="6530975"/>
            <a:ext cx="23288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400" dirty="0"/>
              <a:t>(</a:t>
            </a:r>
            <a:r>
              <a:rPr lang="en-GB" sz="1400" dirty="0" err="1"/>
              <a:t>Funiciello</a:t>
            </a:r>
            <a:r>
              <a:rPr lang="en-GB" sz="1400" dirty="0"/>
              <a:t> e </a:t>
            </a:r>
            <a:r>
              <a:rPr lang="en-GB" sz="1400" dirty="0" err="1"/>
              <a:t>Rovelli</a:t>
            </a:r>
            <a:r>
              <a:rPr lang="en-GB" sz="1400" dirty="0"/>
              <a:t>, 1995)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620377" y="179387"/>
            <a:ext cx="9058275" cy="652463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  <a:cs typeface="Times New Roman" charset="0"/>
              </a:defRPr>
            </a:lvl9pPr>
          </a:lstStyle>
          <a:p>
            <a:pPr eaLnBrk="1" hangingPunct="1">
              <a:defRPr/>
            </a:pPr>
            <a:r>
              <a:rPr lang="fr-FR" sz="4000" dirty="0" err="1" smtClean="0">
                <a:latin typeface="Calibri"/>
                <a:cs typeface="Calibri"/>
              </a:rPr>
              <a:t>Effetto</a:t>
            </a:r>
            <a:r>
              <a:rPr lang="fr-FR" sz="4000" dirty="0" smtClean="0">
                <a:latin typeface="Calibri"/>
                <a:cs typeface="Calibri"/>
              </a:rPr>
              <a:t> di </a:t>
            </a:r>
            <a:r>
              <a:rPr lang="fr-FR" sz="4000" dirty="0" err="1" smtClean="0">
                <a:latin typeface="Calibri"/>
                <a:cs typeface="Calibri"/>
              </a:rPr>
              <a:t>sito</a:t>
            </a:r>
            <a:r>
              <a:rPr lang="fr-FR" sz="4000" dirty="0" smtClean="0">
                <a:latin typeface="Calibri"/>
                <a:cs typeface="Calibri"/>
              </a:rPr>
              <a:t> </a:t>
            </a:r>
          </a:p>
          <a:p>
            <a:pPr eaLnBrk="1" hangingPunct="1">
              <a:defRPr/>
            </a:pPr>
            <a:r>
              <a:rPr lang="fr-FR" sz="4000" dirty="0" err="1" smtClean="0">
                <a:latin typeface="Calibri"/>
                <a:cs typeface="Calibri"/>
              </a:rPr>
              <a:t>nella</a:t>
            </a:r>
            <a:r>
              <a:rPr lang="fr-FR" sz="4000" dirty="0" smtClean="0">
                <a:latin typeface="Calibri"/>
                <a:cs typeface="Calibri"/>
              </a:rPr>
              <a:t> </a:t>
            </a:r>
            <a:r>
              <a:rPr lang="fr-FR" sz="4000" dirty="0" err="1" smtClean="0">
                <a:latin typeface="Calibri"/>
                <a:cs typeface="Calibri"/>
              </a:rPr>
              <a:t>città</a:t>
            </a:r>
            <a:r>
              <a:rPr lang="fr-FR" sz="4000" dirty="0" smtClean="0">
                <a:latin typeface="Calibri"/>
                <a:cs typeface="Calibri"/>
              </a:rPr>
              <a:t> di Roma</a:t>
            </a:r>
          </a:p>
        </p:txBody>
      </p:sp>
      <p:sp>
        <p:nvSpPr>
          <p:cNvPr id="69637" name="CasellaDiTesto 8"/>
          <p:cNvSpPr txBox="1">
            <a:spLocks noChangeArrowheads="1"/>
          </p:cNvSpPr>
          <p:nvPr/>
        </p:nvSpPr>
        <p:spPr bwMode="auto">
          <a:xfrm>
            <a:off x="2921000" y="6513513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endParaRPr lang="it-IT" b="1">
              <a:solidFill>
                <a:schemeClr val="bg1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" y="0"/>
            <a:ext cx="4323011" cy="201692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</p:pic>
      <p:sp>
        <p:nvSpPr>
          <p:cNvPr id="8" name="CasellaDiTesto 7"/>
          <p:cNvSpPr txBox="1"/>
          <p:nvPr/>
        </p:nvSpPr>
        <p:spPr>
          <a:xfrm>
            <a:off x="1184857" y="949223"/>
            <a:ext cx="704039" cy="2308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900" dirty="0" smtClean="0"/>
              <a:t>(BEDROCK)</a:t>
            </a:r>
            <a:endParaRPr lang="en-GB" sz="9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42319" y="1610031"/>
            <a:ext cx="1194558" cy="27699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1200" dirty="0" smtClean="0"/>
              <a:t>ONDE SISMICHE</a:t>
            </a:r>
            <a:endParaRPr lang="en-GB" sz="1200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2033720" y="1610031"/>
            <a:ext cx="1194558" cy="276999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1200" dirty="0" smtClean="0"/>
              <a:t>ONDE SISMICHE</a:t>
            </a:r>
            <a:endParaRPr lang="en-GB" sz="12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2614958" y="435401"/>
            <a:ext cx="1723928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GB" sz="1200" dirty="0" err="1" smtClean="0"/>
              <a:t>Depositi</a:t>
            </a:r>
            <a:r>
              <a:rPr lang="en-GB" sz="1200" dirty="0" smtClean="0"/>
              <a:t> </a:t>
            </a:r>
            <a:r>
              <a:rPr lang="en-GB" sz="1200" dirty="0" err="1" smtClean="0"/>
              <a:t>alluvionali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742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CasellaDiTesto 3"/>
          <p:cNvSpPr txBox="1">
            <a:spLocks noChangeArrowheads="1"/>
          </p:cNvSpPr>
          <p:nvPr/>
        </p:nvSpPr>
        <p:spPr bwMode="auto">
          <a:xfrm>
            <a:off x="319088" y="2930525"/>
            <a:ext cx="8505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4000">
                <a:latin typeface="Cambria" charset="0"/>
                <a:cs typeface="Cambria" charset="0"/>
              </a:rPr>
              <a:t>L’AQUILA: IL TERREMOTO del 2009</a:t>
            </a:r>
          </a:p>
        </p:txBody>
      </p:sp>
      <p:pic>
        <p:nvPicPr>
          <p:cNvPr id="14745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7459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D3D72333-FC6C-F14E-B5F2-E49E4CB95F0F}" type="slidenum">
              <a:rPr lang="en-GB" sz="1200">
                <a:solidFill>
                  <a:srgbClr val="898989"/>
                </a:solidFill>
                <a:latin typeface="Calibri" charset="0"/>
              </a:rPr>
              <a:pPr/>
              <a:t>79</a:t>
            </a:fld>
            <a:endParaRPr lang="en-GB" sz="1200">
              <a:solidFill>
                <a:srgbClr val="898989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66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8" descr="C:\Users\Conci\Documents\Lavoro\GIUNTI_TERREMOTO\Figure_modificate19.12.07_07.01.08\T3_planisfer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00250"/>
            <a:ext cx="9144000" cy="473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Users\Conci\Desktop\figureterremoti\earthquakeonly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1985963"/>
            <a:ext cx="8929687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2334546" y="1022686"/>
            <a:ext cx="4405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la distribuzione </a:t>
            </a:r>
            <a:r>
              <a:rPr lang="it-IT"/>
              <a:t>di </a:t>
            </a:r>
            <a:r>
              <a:rPr lang="it-IT" smtClean="0"/>
              <a:t>terremoti </a:t>
            </a:r>
            <a:r>
              <a:rPr lang="it-IT" dirty="0"/>
              <a:t>non è </a:t>
            </a:r>
            <a:r>
              <a:rPr lang="it-IT" dirty="0" smtClean="0"/>
              <a:t>casuale….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26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Title 1"/>
          <p:cNvSpPr>
            <a:spLocks noGrp="1"/>
          </p:cNvSpPr>
          <p:nvPr>
            <p:ph type="title"/>
          </p:nvPr>
        </p:nvSpPr>
        <p:spPr>
          <a:xfrm>
            <a:off x="914400" y="1782763"/>
            <a:ext cx="7313613" cy="868362"/>
          </a:xfrm>
        </p:spPr>
        <p:txBody>
          <a:bodyPr/>
          <a:lstStyle/>
          <a:p>
            <a:pPr eaLnBrk="1" hangingPunct="1"/>
            <a:r>
              <a:rPr lang="en-US">
                <a:latin typeface="Cambria" charset="0"/>
                <a:cs typeface="Cambria" charset="0"/>
              </a:rPr>
              <a:t>Classificazione sismica</a:t>
            </a:r>
          </a:p>
        </p:txBody>
      </p:sp>
      <p:pic>
        <p:nvPicPr>
          <p:cNvPr id="1484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713" y="2814638"/>
            <a:ext cx="3413125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7913" y="2814638"/>
            <a:ext cx="3208337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5329238" y="6286500"/>
            <a:ext cx="831850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it-IT" sz="2000" b="0" dirty="0">
                <a:solidFill>
                  <a:srgbClr val="FF0000"/>
                </a:solidFill>
                <a:cs typeface="+mn-cs"/>
              </a:rPr>
              <a:t>2003</a:t>
            </a:r>
            <a:endParaRPr lang="it-IT" b="0" dirty="0">
              <a:solidFill>
                <a:srgbClr val="000000"/>
              </a:solidFill>
              <a:latin typeface="Times" charset="0"/>
              <a:cs typeface="+mn-cs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60388" y="6267450"/>
            <a:ext cx="831850" cy="40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it-IT" sz="2000" b="0" dirty="0">
                <a:solidFill>
                  <a:srgbClr val="FF0000"/>
                </a:solidFill>
                <a:cs typeface="+mn-cs"/>
              </a:rPr>
              <a:t>1984</a:t>
            </a:r>
            <a:endParaRPr lang="it-IT" b="0" dirty="0">
              <a:solidFill>
                <a:srgbClr val="000000"/>
              </a:solidFill>
              <a:latin typeface="Times" charset="0"/>
              <a:cs typeface="+mn-cs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576513" y="4283075"/>
            <a:ext cx="2344737" cy="522288"/>
            <a:chOff x="2577151" y="3145844"/>
            <a:chExt cx="2343519" cy="522758"/>
          </a:xfrm>
        </p:grpSpPr>
        <p:sp>
          <p:nvSpPr>
            <p:cNvPr id="26" name="AutoShape 6"/>
            <p:cNvSpPr>
              <a:spLocks noChangeAspect="1" noChangeArrowheads="1"/>
            </p:cNvSpPr>
            <p:nvPr/>
          </p:nvSpPr>
          <p:spPr bwMode="auto">
            <a:xfrm>
              <a:off x="2577151" y="3479519"/>
              <a:ext cx="198334" cy="189083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eaLnBrk="1" hangingPunct="1">
                <a:defRPr/>
              </a:pPr>
              <a:endParaRPr lang="en-US" sz="1800" b="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>
              <a:off x="2591431" y="3145844"/>
              <a:ext cx="2329239" cy="2764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it-IT" sz="1200" b="0" dirty="0">
                  <a:solidFill>
                    <a:srgbClr val="000000"/>
                  </a:solidFill>
                  <a:latin typeface="Times" charset="0"/>
                  <a:cs typeface="+mn-cs"/>
                </a:rPr>
                <a:t>The 2001 San Giuliano </a:t>
              </a:r>
              <a:r>
                <a:rPr lang="it-IT" sz="1200" b="0" dirty="0" err="1">
                  <a:solidFill>
                    <a:srgbClr val="000000"/>
                  </a:solidFill>
                  <a:latin typeface="Times" charset="0"/>
                  <a:cs typeface="+mn-cs"/>
                </a:rPr>
                <a:t>earthquake</a:t>
              </a:r>
              <a:endParaRPr lang="it-IT" sz="1200" b="0" dirty="0">
                <a:solidFill>
                  <a:srgbClr val="000000"/>
                </a:solidFill>
                <a:latin typeface="Times" charset="0"/>
                <a:cs typeface="+mn-cs"/>
              </a:endParaRPr>
            </a:p>
          </p:txBody>
        </p:sp>
      </p:grpSp>
      <p:pic>
        <p:nvPicPr>
          <p:cNvPr id="14848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BC2448-A518-044A-86A3-7D6B57CA4927}" type="slidenum">
              <a:rPr lang="en-US" smtClean="0"/>
              <a:pPr>
                <a:defRPr/>
              </a:pPr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3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carta pericolosità sismic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0"/>
            <a:ext cx="4792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1"/>
          <p:cNvSpPr>
            <a:spLocks noGrp="1"/>
          </p:cNvSpPr>
          <p:nvPr>
            <p:ph type="title"/>
          </p:nvPr>
        </p:nvSpPr>
        <p:spPr>
          <a:xfrm>
            <a:off x="0" y="1244600"/>
            <a:ext cx="9144000" cy="8683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>
                <a:solidFill>
                  <a:srgbClr val="800000"/>
                </a:solidFill>
                <a:latin typeface="Goudy Old Style" charset="0"/>
              </a:rPr>
              <a:t>Risultati scientifici trasferiti ai responsabili</a:t>
            </a:r>
            <a:br>
              <a:rPr lang="en-US" sz="3600" b="1">
                <a:solidFill>
                  <a:srgbClr val="800000"/>
                </a:solidFill>
                <a:latin typeface="Goudy Old Style" charset="0"/>
              </a:rPr>
            </a:br>
            <a:r>
              <a:rPr lang="en-US" sz="3600" b="1">
                <a:solidFill>
                  <a:srgbClr val="800000"/>
                </a:solidFill>
                <a:latin typeface="Goudy Old Style" charset="0"/>
              </a:rPr>
              <a:t>delle politiche d’intervento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825" y="2147888"/>
            <a:ext cx="7313613" cy="4056062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err="1" smtClean="0">
                <a:ea typeface="+mn-ea"/>
                <a:cs typeface="+mn-cs"/>
              </a:rPr>
              <a:t>Mappa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della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pericolità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sismica</a:t>
            </a:r>
            <a:r>
              <a:rPr lang="en-GB" dirty="0" smtClean="0">
                <a:ea typeface="+mn-ea"/>
                <a:cs typeface="+mn-cs"/>
              </a:rPr>
              <a:t> per la </a:t>
            </a:r>
            <a:r>
              <a:rPr lang="en-GB" dirty="0" err="1" smtClean="0">
                <a:ea typeface="+mn-ea"/>
                <a:cs typeface="+mn-cs"/>
              </a:rPr>
              <a:t>regione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Abruzzo</a:t>
            </a:r>
            <a:r>
              <a:rPr lang="en-GB" dirty="0" smtClean="0">
                <a:ea typeface="+mn-ea"/>
                <a:cs typeface="+mn-cs"/>
              </a:rPr>
              <a:t> (</a:t>
            </a:r>
            <a:r>
              <a:rPr lang="en-GB" dirty="0" err="1" smtClean="0">
                <a:ea typeface="+mn-ea"/>
                <a:cs typeface="+mn-cs"/>
              </a:rPr>
              <a:t>aggiornata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nel</a:t>
            </a:r>
            <a:r>
              <a:rPr lang="en-GB" dirty="0" smtClean="0">
                <a:ea typeface="+mn-ea"/>
                <a:cs typeface="+mn-cs"/>
              </a:rPr>
              <a:t> 2004 e </a:t>
            </a:r>
            <a:r>
              <a:rPr lang="en-GB" dirty="0" err="1" smtClean="0">
                <a:ea typeface="+mn-ea"/>
                <a:cs typeface="+mn-cs"/>
              </a:rPr>
              <a:t>legge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nel</a:t>
            </a:r>
            <a:r>
              <a:rPr lang="en-GB" dirty="0" smtClean="0">
                <a:ea typeface="+mn-ea"/>
                <a:cs typeface="+mn-cs"/>
              </a:rPr>
              <a:t> 2005)</a:t>
            </a:r>
            <a:endParaRPr lang="en-GB" dirty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 err="1" smtClean="0">
                <a:ea typeface="+mn-ea"/>
                <a:cs typeface="+mn-cs"/>
              </a:rPr>
              <a:t>Probabilità</a:t>
            </a:r>
            <a:r>
              <a:rPr lang="en-GB" dirty="0" smtClean="0">
                <a:ea typeface="+mn-ea"/>
                <a:cs typeface="+mn-cs"/>
              </a:rPr>
              <a:t> del </a:t>
            </a:r>
            <a:r>
              <a:rPr lang="en-GB" dirty="0" err="1" smtClean="0">
                <a:ea typeface="+mn-ea"/>
                <a:cs typeface="+mn-cs"/>
              </a:rPr>
              <a:t>verificiarsi</a:t>
            </a:r>
            <a:r>
              <a:rPr lang="en-GB" dirty="0" smtClean="0">
                <a:ea typeface="+mn-ea"/>
                <a:cs typeface="+mn-cs"/>
              </a:rPr>
              <a:t> di un </a:t>
            </a:r>
            <a:r>
              <a:rPr lang="en-GB" dirty="0" err="1" smtClean="0">
                <a:ea typeface="+mn-ea"/>
                <a:cs typeface="+mn-cs"/>
              </a:rPr>
              <a:t>terremoto</a:t>
            </a:r>
            <a:r>
              <a:rPr lang="en-GB" dirty="0" smtClean="0">
                <a:ea typeface="+mn-ea"/>
                <a:cs typeface="+mn-cs"/>
              </a:rPr>
              <a:t> di </a:t>
            </a:r>
            <a:r>
              <a:rPr lang="en-GB" dirty="0">
                <a:ea typeface="+mn-ea"/>
                <a:cs typeface="+mn-cs"/>
              </a:rPr>
              <a:t>M 5+ </a:t>
            </a:r>
            <a:r>
              <a:rPr lang="en-GB" dirty="0" err="1" smtClean="0">
                <a:ea typeface="+mn-ea"/>
                <a:cs typeface="+mn-cs"/>
              </a:rPr>
              <a:t>è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relativamente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alta</a:t>
            </a:r>
            <a:r>
              <a:rPr lang="en-GB" dirty="0" smtClean="0">
                <a:ea typeface="+mn-ea"/>
                <a:cs typeface="+mn-cs"/>
              </a:rPr>
              <a:t> (</a:t>
            </a:r>
            <a:r>
              <a:rPr lang="en-GB" dirty="0">
                <a:ea typeface="+mn-ea"/>
                <a:cs typeface="+mn-cs"/>
              </a:rPr>
              <a:t>≈10-15%, </a:t>
            </a:r>
            <a:r>
              <a:rPr lang="en-GB" dirty="0" smtClean="0">
                <a:ea typeface="+mn-ea"/>
                <a:cs typeface="+mn-cs"/>
              </a:rPr>
              <a:t>in10 - </a:t>
            </a:r>
            <a:r>
              <a:rPr lang="en-GB" dirty="0">
                <a:ea typeface="+mn-ea"/>
                <a:cs typeface="+mn-cs"/>
              </a:rPr>
              <a:t>50 years</a:t>
            </a:r>
            <a:r>
              <a:rPr lang="en-GB" dirty="0" smtClean="0">
                <a:ea typeface="+mn-ea"/>
                <a:cs typeface="+mn-cs"/>
              </a:rPr>
              <a:t>), </a:t>
            </a:r>
            <a:r>
              <a:rPr lang="en-GB" dirty="0" err="1" smtClean="0">
                <a:ea typeface="+mn-ea"/>
                <a:cs typeface="+mn-cs"/>
              </a:rPr>
              <a:t>risultato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pubblicato</a:t>
            </a:r>
            <a:r>
              <a:rPr lang="en-GB" dirty="0" smtClean="0">
                <a:ea typeface="+mn-ea"/>
                <a:cs typeface="+mn-cs"/>
              </a:rPr>
              <a:t> in diverse </a:t>
            </a:r>
            <a:r>
              <a:rPr lang="en-GB" dirty="0" err="1" smtClean="0">
                <a:ea typeface="+mn-ea"/>
                <a:cs typeface="+mn-cs"/>
              </a:rPr>
              <a:t>riviste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scientifiche</a:t>
            </a:r>
            <a:r>
              <a:rPr lang="en-GB" dirty="0" smtClean="0">
                <a:ea typeface="+mn-ea"/>
                <a:cs typeface="+mn-cs"/>
              </a:rPr>
              <a:t> [</a:t>
            </a:r>
            <a:r>
              <a:rPr lang="en-GB" dirty="0">
                <a:ea typeface="+mn-ea"/>
                <a:cs typeface="+mn-cs"/>
              </a:rPr>
              <a:t>Pace et al., 2006; Faenza et al., 2003; </a:t>
            </a:r>
            <a:r>
              <a:rPr lang="en-GB" dirty="0" err="1">
                <a:ea typeface="+mn-ea"/>
                <a:cs typeface="+mn-cs"/>
              </a:rPr>
              <a:t>Cinti</a:t>
            </a:r>
            <a:r>
              <a:rPr lang="en-GB" dirty="0">
                <a:ea typeface="+mn-ea"/>
                <a:cs typeface="+mn-cs"/>
              </a:rPr>
              <a:t> et al., 2006</a:t>
            </a:r>
            <a:r>
              <a:rPr lang="en-GB" dirty="0" smtClean="0">
                <a:ea typeface="+mn-ea"/>
                <a:cs typeface="+mn-cs"/>
              </a:rPr>
              <a:t>] </a:t>
            </a:r>
            <a:endParaRPr lang="en-GB" dirty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 err="1" smtClean="0">
                <a:ea typeface="+mn-ea"/>
                <a:cs typeface="+mn-cs"/>
              </a:rPr>
              <a:t>Vulnerabilità</a:t>
            </a:r>
            <a:r>
              <a:rPr lang="en-GB" dirty="0" smtClean="0">
                <a:ea typeface="+mn-ea"/>
                <a:cs typeface="+mn-cs"/>
              </a:rPr>
              <a:t> di </a:t>
            </a:r>
            <a:r>
              <a:rPr lang="en-GB" dirty="0" err="1" smtClean="0">
                <a:ea typeface="+mn-ea"/>
                <a:cs typeface="+mn-cs"/>
              </a:rPr>
              <a:t>molti</a:t>
            </a:r>
            <a:r>
              <a:rPr lang="en-GB" dirty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edifici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storici</a:t>
            </a:r>
            <a:r>
              <a:rPr lang="en-GB" dirty="0" smtClean="0">
                <a:ea typeface="+mn-ea"/>
                <a:cs typeface="+mn-cs"/>
              </a:rPr>
              <a:t> e del </a:t>
            </a:r>
            <a:r>
              <a:rPr lang="en-GB" dirty="0" err="1" smtClean="0">
                <a:ea typeface="+mn-ea"/>
                <a:cs typeface="+mn-cs"/>
              </a:rPr>
              <a:t>patrimonio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storico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nella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città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dell’Aquila</a:t>
            </a:r>
            <a:r>
              <a:rPr lang="en-GB" dirty="0" smtClean="0">
                <a:ea typeface="+mn-ea"/>
                <a:cs typeface="+mn-cs"/>
              </a:rPr>
              <a:t> nota da tempo </a:t>
            </a:r>
            <a:r>
              <a:rPr lang="en-GB" sz="1900" dirty="0" smtClean="0">
                <a:ea typeface="+mn-ea"/>
                <a:cs typeface="+mn-cs"/>
              </a:rPr>
              <a:t>[</a:t>
            </a:r>
            <a:r>
              <a:rPr lang="en-GB" sz="1900" dirty="0">
                <a:ea typeface="+mn-ea"/>
                <a:cs typeface="+mn-cs"/>
              </a:rPr>
              <a:t>GNDT-LSU, 1999; SIGOIS, 2006]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 err="1" smtClean="0">
                <a:ea typeface="+mn-ea"/>
                <a:cs typeface="+mn-cs"/>
              </a:rPr>
              <a:t>Sismicità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storica</a:t>
            </a:r>
            <a:r>
              <a:rPr lang="en-GB" dirty="0" smtClean="0">
                <a:ea typeface="+mn-ea"/>
                <a:cs typeface="+mn-cs"/>
              </a:rPr>
              <a:t> e </a:t>
            </a:r>
            <a:r>
              <a:rPr lang="en-GB" dirty="0" err="1" smtClean="0">
                <a:ea typeface="+mn-ea"/>
                <a:cs typeface="+mn-cs"/>
              </a:rPr>
              <a:t>deformazione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tettonica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misurata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nell’area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indicavano</a:t>
            </a:r>
            <a:r>
              <a:rPr lang="en-GB" dirty="0" smtClean="0">
                <a:ea typeface="+mn-ea"/>
                <a:cs typeface="+mn-cs"/>
              </a:rPr>
              <a:t> un </a:t>
            </a:r>
            <a:r>
              <a:rPr lang="en-GB" dirty="0" err="1" smtClean="0">
                <a:ea typeface="+mn-ea"/>
                <a:cs typeface="+mn-cs"/>
              </a:rPr>
              <a:t>potenziale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sismico</a:t>
            </a:r>
            <a:r>
              <a:rPr lang="en-GB" dirty="0" smtClean="0">
                <a:ea typeface="+mn-ea"/>
                <a:cs typeface="+mn-cs"/>
              </a:rPr>
              <a:t> alto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>
                <a:ea typeface="+mn-ea"/>
                <a:cs typeface="+mn-cs"/>
              </a:rPr>
              <a:t>Diverse </a:t>
            </a:r>
            <a:r>
              <a:rPr lang="en-GB" dirty="0" err="1" smtClean="0">
                <a:ea typeface="+mn-ea"/>
                <a:cs typeface="+mn-cs"/>
              </a:rPr>
              <a:t>sequenze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sismiche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sono</a:t>
            </a:r>
            <a:r>
              <a:rPr lang="en-GB" dirty="0" smtClean="0">
                <a:ea typeface="+mn-ea"/>
                <a:cs typeface="+mn-cs"/>
              </a:rPr>
              <a:t> state </a:t>
            </a:r>
            <a:r>
              <a:rPr lang="en-GB" dirty="0" err="1" smtClean="0">
                <a:ea typeface="+mn-ea"/>
                <a:cs typeface="+mn-cs"/>
              </a:rPr>
              <a:t>registrate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nell’area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negli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anni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precedenti</a:t>
            </a:r>
            <a:r>
              <a:rPr lang="en-GB" dirty="0" smtClean="0">
                <a:ea typeface="+mn-ea"/>
                <a:cs typeface="+mn-cs"/>
              </a:rPr>
              <a:t> (</a:t>
            </a:r>
            <a:r>
              <a:rPr lang="en-GB" dirty="0" err="1">
                <a:ea typeface="+mn-ea"/>
                <a:cs typeface="+mn-cs"/>
              </a:rPr>
              <a:t>p</a:t>
            </a:r>
            <a:r>
              <a:rPr lang="en-GB" dirty="0" err="1" smtClean="0">
                <a:ea typeface="+mn-ea"/>
                <a:cs typeface="+mn-cs"/>
              </a:rPr>
              <a:t>.e.</a:t>
            </a:r>
            <a:r>
              <a:rPr lang="en-GB" dirty="0" smtClean="0">
                <a:ea typeface="+mn-ea"/>
                <a:cs typeface="+mn-cs"/>
              </a:rPr>
              <a:t>, </a:t>
            </a:r>
            <a:r>
              <a:rPr lang="en-GB" dirty="0" err="1" smtClean="0">
                <a:ea typeface="+mn-ea"/>
                <a:cs typeface="+mn-cs"/>
              </a:rPr>
              <a:t>nel</a:t>
            </a:r>
            <a:r>
              <a:rPr lang="en-GB" dirty="0" smtClean="0">
                <a:ea typeface="+mn-ea"/>
                <a:cs typeface="+mn-cs"/>
              </a:rPr>
              <a:t> 1985) con </a:t>
            </a:r>
            <a:r>
              <a:rPr lang="en-GB" dirty="0" err="1" smtClean="0">
                <a:ea typeface="+mn-ea"/>
                <a:cs typeface="+mn-cs"/>
              </a:rPr>
              <a:t>gli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eventi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principali</a:t>
            </a:r>
            <a:r>
              <a:rPr lang="en-GB" dirty="0" smtClean="0">
                <a:ea typeface="+mn-ea"/>
                <a:cs typeface="+mn-cs"/>
              </a:rPr>
              <a:t> di  M ≅ 4, </a:t>
            </a:r>
            <a:r>
              <a:rPr lang="en-GB" dirty="0" err="1" smtClean="0">
                <a:ea typeface="+mn-ea"/>
                <a:cs typeface="+mn-cs"/>
              </a:rPr>
              <a:t>seguiti</a:t>
            </a:r>
            <a:r>
              <a:rPr lang="en-GB" dirty="0" smtClean="0">
                <a:ea typeface="+mn-ea"/>
                <a:cs typeface="+mn-cs"/>
              </a:rPr>
              <a:t> da </a:t>
            </a:r>
            <a:r>
              <a:rPr lang="en-GB" dirty="0" err="1" smtClean="0">
                <a:ea typeface="+mn-ea"/>
                <a:cs typeface="+mn-cs"/>
              </a:rPr>
              <a:t>nessun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evento</a:t>
            </a:r>
            <a:r>
              <a:rPr lang="en-GB" dirty="0" smtClean="0">
                <a:ea typeface="+mn-ea"/>
                <a:cs typeface="+mn-cs"/>
              </a:rPr>
              <a:t> </a:t>
            </a:r>
            <a:r>
              <a:rPr lang="en-GB" dirty="0" err="1" smtClean="0">
                <a:ea typeface="+mn-ea"/>
                <a:cs typeface="+mn-cs"/>
              </a:rPr>
              <a:t>distruttivo</a:t>
            </a:r>
            <a:endParaRPr lang="en-GB" dirty="0"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4400" y="6351588"/>
            <a:ext cx="69215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Censimento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 di </a:t>
            </a: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vulnerabilità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degli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edifici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pubblici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strategici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e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speciali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entury Gothic"/>
                <a:ea typeface="+mn-ea"/>
                <a:cs typeface="+mn-cs"/>
              </a:rPr>
              <a:t>nelle</a:t>
            </a:r>
            <a:r>
              <a:rPr lang="en-US" sz="1200" dirty="0">
                <a:solidFill>
                  <a:srgbClr val="000000"/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regioni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Abruzzo</a:t>
            </a: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, </a:t>
            </a:r>
          </a:p>
          <a:p>
            <a:pPr algn="l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Century Gothic"/>
                <a:ea typeface="+mn-ea"/>
                <a:cs typeface="+mn-cs"/>
              </a:rPr>
              <a:t>Basilicata, Calabria, Campania, Molise, Puglia e Sicilia Orientale</a:t>
            </a:r>
            <a:endParaRPr lang="en-GB" sz="1200" b="0" dirty="0">
              <a:solidFill>
                <a:prstClr val="black"/>
              </a:solidFill>
              <a:latin typeface="Century Gothic"/>
              <a:ea typeface="+mn-ea"/>
              <a:cs typeface="+mn-cs"/>
            </a:endParaRPr>
          </a:p>
        </p:txBody>
      </p:sp>
      <p:pic>
        <p:nvPicPr>
          <p:cNvPr id="152580" name="Picture 15" descr="LSU_small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9375" y="3508375"/>
            <a:ext cx="12700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7229475" y="5573713"/>
            <a:ext cx="593725" cy="777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258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AF0E31-31D2-E94B-8169-086E182EE431}" type="slidenum">
              <a:rPr lang="en-US" smtClean="0"/>
              <a:pPr>
                <a:defRPr/>
              </a:pPr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9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83</a:t>
            </a:fld>
            <a:endParaRPr lang="it-IT"/>
          </a:p>
        </p:txBody>
      </p:sp>
      <p:pic>
        <p:nvPicPr>
          <p:cNvPr id="4" name="Immagine 3" descr="RISO2.pdf"/>
          <p:cNvPicPr>
            <a:picLocks noChangeAspect="1"/>
          </p:cNvPicPr>
          <p:nvPr/>
        </p:nvPicPr>
        <p:blipFill>
          <a:blip r:embed="rId2" cstate="screen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417" y="774598"/>
            <a:ext cx="4639570" cy="5764314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1269930" y="6351892"/>
            <a:ext cx="6853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Stabilità degli edifici: vulnerabilità</a:t>
            </a:r>
            <a:endParaRPr lang="en-GB" sz="28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023436" y="5394227"/>
            <a:ext cx="4120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 smtClean="0"/>
              <a:t>Da </a:t>
            </a:r>
            <a:r>
              <a:rPr lang="en-GB" sz="1200" i="1" dirty="0" err="1" smtClean="0"/>
              <a:t>Ciaccio</a:t>
            </a:r>
            <a:r>
              <a:rPr lang="en-GB" sz="1200" i="1" dirty="0" smtClean="0"/>
              <a:t> e </a:t>
            </a:r>
            <a:r>
              <a:rPr lang="en-GB" sz="1200" i="1" dirty="0" err="1" smtClean="0"/>
              <a:t>Cultrera</a:t>
            </a:r>
            <a:r>
              <a:rPr lang="en-GB" sz="1200" i="1" dirty="0" smtClean="0"/>
              <a:t>, </a:t>
            </a:r>
            <a:r>
              <a:rPr lang="en-GB" sz="1200" i="1" dirty="0" err="1" smtClean="0"/>
              <a:t>Terreomoto</a:t>
            </a:r>
            <a:r>
              <a:rPr lang="en-GB" sz="1200" i="1" dirty="0" smtClean="0"/>
              <a:t> e </a:t>
            </a:r>
            <a:r>
              <a:rPr lang="en-GB" sz="1200" i="1" dirty="0" err="1" smtClean="0"/>
              <a:t>rischio</a:t>
            </a:r>
            <a:r>
              <a:rPr lang="en-GB" sz="1200" i="1" dirty="0" smtClean="0"/>
              <a:t> </a:t>
            </a:r>
            <a:r>
              <a:rPr lang="en-GB" sz="1200" i="1" dirty="0" err="1" smtClean="0"/>
              <a:t>sismico</a:t>
            </a:r>
            <a:r>
              <a:rPr lang="en-GB" sz="1200" i="1" dirty="0" smtClean="0"/>
              <a:t>, </a:t>
            </a:r>
            <a:r>
              <a:rPr lang="en-GB" sz="1200" i="1" dirty="0" err="1" smtClean="0"/>
              <a:t>Ediesse</a:t>
            </a:r>
            <a:r>
              <a:rPr lang="en-GB" sz="1200" i="1" dirty="0" smtClean="0"/>
              <a:t> Ed.</a:t>
            </a:r>
            <a:endParaRPr lang="en-GB" sz="1200" i="1" dirty="0"/>
          </a:p>
        </p:txBody>
      </p:sp>
      <p:pic>
        <p:nvPicPr>
          <p:cNvPr id="8" name="Immagine 7" descr="Il rischio sismico.pd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2779" y="1928644"/>
            <a:ext cx="4961221" cy="350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90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84</a:t>
            </a:fld>
            <a:endParaRPr lang="it-IT"/>
          </a:p>
        </p:txBody>
      </p:sp>
      <p:pic>
        <p:nvPicPr>
          <p:cNvPr id="4" name="Immagine 3" descr="Fig. 3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0000"/>
            <a:ext cx="9144000" cy="4302826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1269930" y="6351892"/>
            <a:ext cx="6853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Stabilità degli edifici: vulnerabilità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0733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CasellaDiTesto 3"/>
          <p:cNvSpPr txBox="1">
            <a:spLocks noChangeArrowheads="1"/>
          </p:cNvSpPr>
          <p:nvPr/>
        </p:nvSpPr>
        <p:spPr bwMode="auto">
          <a:xfrm>
            <a:off x="747713" y="2930525"/>
            <a:ext cx="7648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>
                <a:solidFill>
                  <a:srgbClr val="000000"/>
                </a:solidFill>
                <a:latin typeface="Cambria" charset="0"/>
                <a:cs typeface="Cambria" charset="0"/>
              </a:rPr>
              <a:t>Terremoto di Tohoku, Giappone (2011)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16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0" y="3975100"/>
            <a:ext cx="91440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 sz="1800" dirty="0">
              <a:solidFill>
                <a:srgbClr val="FF0000"/>
              </a:solidFill>
              <a:latin typeface="Cambria"/>
              <a:ea typeface="Verdana" pitchFamily="34" charset="0"/>
              <a:cs typeface="Cambria"/>
            </a:endParaRPr>
          </a:p>
          <a:p>
            <a:pPr marL="285750" indent="-285750" algn="l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800" b="0" dirty="0">
                <a:solidFill>
                  <a:prstClr val="black"/>
                </a:solidFill>
                <a:latin typeface="Cambria"/>
                <a:ea typeface="+mn-ea"/>
                <a:cs typeface="Cambria"/>
              </a:rPr>
              <a:t>15.500 morti (stima minima)  e 5344 dispersi </a:t>
            </a:r>
          </a:p>
          <a:p>
            <a:pPr marL="285750" indent="-285750" algn="l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800" b="0" dirty="0">
                <a:solidFill>
                  <a:prstClr val="black"/>
                </a:solidFill>
                <a:latin typeface="Cambria"/>
                <a:ea typeface="+mn-ea"/>
                <a:cs typeface="Cambria"/>
              </a:rPr>
              <a:t>5314 feriti</a:t>
            </a:r>
          </a:p>
          <a:p>
            <a:pPr marL="285750" indent="-285750" algn="l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800" b="0" dirty="0">
                <a:solidFill>
                  <a:prstClr val="black"/>
                </a:solidFill>
                <a:latin typeface="Cambria"/>
                <a:ea typeface="+mn-ea"/>
                <a:cs typeface="Cambria"/>
              </a:rPr>
              <a:t>Distruzione di 332.395 edifici, 2126 strade, 56 ponti e 26 autostrade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>
              <a:solidFill>
                <a:prstClr val="black"/>
              </a:solidFill>
              <a:latin typeface="Cambria"/>
              <a:ea typeface="+mn-ea"/>
              <a:cs typeface="Cambria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 sz="1800" b="0" dirty="0">
              <a:solidFill>
                <a:prstClr val="black"/>
              </a:solidFill>
              <a:latin typeface="Cambria"/>
              <a:ea typeface="+mn-ea"/>
              <a:cs typeface="Cambria"/>
            </a:endParaRPr>
          </a:p>
        </p:txBody>
      </p:sp>
      <p:pic>
        <p:nvPicPr>
          <p:cNvPr id="160770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3150" y="1341438"/>
            <a:ext cx="4532313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1331913" y="6165850"/>
            <a:ext cx="87122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0" dirty="0" err="1">
                <a:latin typeface="Cambria"/>
                <a:ea typeface="+mn-ea"/>
                <a:cs typeface="Cambria"/>
              </a:rPr>
              <a:t>Perdita</a:t>
            </a:r>
            <a:r>
              <a:rPr lang="en-US" sz="1800" b="0" dirty="0">
                <a:latin typeface="Cambria"/>
                <a:ea typeface="+mn-ea"/>
                <a:cs typeface="Cambria"/>
              </a:rPr>
              <a:t> </a:t>
            </a:r>
            <a:r>
              <a:rPr lang="en-US" sz="1800" b="0" dirty="0" err="1">
                <a:latin typeface="Cambria"/>
                <a:ea typeface="+mn-ea"/>
                <a:cs typeface="Cambria"/>
              </a:rPr>
              <a:t>economica</a:t>
            </a:r>
            <a:r>
              <a:rPr lang="en-US" sz="1800" b="0" dirty="0">
                <a:latin typeface="Cambria"/>
                <a:ea typeface="+mn-ea"/>
                <a:cs typeface="Cambria"/>
              </a:rPr>
              <a:t> </a:t>
            </a:r>
            <a:r>
              <a:rPr lang="en-US" sz="1800" b="0" dirty="0" err="1">
                <a:latin typeface="Cambria"/>
                <a:ea typeface="+mn-ea"/>
                <a:cs typeface="Cambria"/>
              </a:rPr>
              <a:t>stimata</a:t>
            </a:r>
            <a:r>
              <a:rPr lang="en-US" sz="1800" b="0" dirty="0">
                <a:latin typeface="Cambria"/>
                <a:ea typeface="+mn-ea"/>
                <a:cs typeface="Cambria"/>
              </a:rPr>
              <a:t> per </a:t>
            </a:r>
            <a:r>
              <a:rPr lang="en-US" sz="1800" b="0" dirty="0" err="1">
                <a:latin typeface="Cambria"/>
                <a:ea typeface="+mn-ea"/>
                <a:cs typeface="Cambria"/>
              </a:rPr>
              <a:t>il</a:t>
            </a:r>
            <a:r>
              <a:rPr lang="en-US" sz="1800" b="0" dirty="0">
                <a:latin typeface="Cambria"/>
                <a:ea typeface="+mn-ea"/>
                <a:cs typeface="Cambria"/>
              </a:rPr>
              <a:t> </a:t>
            </a:r>
            <a:r>
              <a:rPr lang="en-US" sz="1800" b="0" dirty="0" err="1">
                <a:latin typeface="Cambria"/>
                <a:ea typeface="+mn-ea"/>
                <a:cs typeface="Cambria"/>
              </a:rPr>
              <a:t>Giappone</a:t>
            </a:r>
            <a:r>
              <a:rPr lang="en-US" sz="1800" b="0" dirty="0">
                <a:latin typeface="Cambria"/>
                <a:ea typeface="+mn-ea"/>
                <a:cs typeface="Cambria"/>
              </a:rPr>
              <a:t> : 309 </a:t>
            </a:r>
            <a:r>
              <a:rPr lang="en-US" sz="1800" b="0" dirty="0" err="1">
                <a:latin typeface="Cambria"/>
                <a:ea typeface="+mn-ea"/>
                <a:cs typeface="Cambria"/>
              </a:rPr>
              <a:t>miliardi</a:t>
            </a:r>
            <a:r>
              <a:rPr lang="en-US" sz="1800" b="0" dirty="0">
                <a:latin typeface="Cambria"/>
                <a:ea typeface="+mn-ea"/>
                <a:cs typeface="Cambria"/>
              </a:rPr>
              <a:t> di  </a:t>
            </a:r>
            <a:r>
              <a:rPr lang="en-US" sz="1800" b="0" dirty="0" err="1">
                <a:latin typeface="Cambria"/>
                <a:ea typeface="+mn-ea"/>
                <a:cs typeface="Cambria"/>
              </a:rPr>
              <a:t>dollari</a:t>
            </a:r>
            <a:r>
              <a:rPr lang="en-US" sz="1800" b="0" dirty="0">
                <a:latin typeface="Cambria"/>
                <a:ea typeface="+mn-ea"/>
                <a:cs typeface="Cambria"/>
              </a:rPr>
              <a:t> USA</a:t>
            </a:r>
            <a:endParaRPr lang="it-IT" sz="1800" b="0" dirty="0">
              <a:latin typeface="Cambria"/>
              <a:ea typeface="+mn-ea"/>
              <a:cs typeface="Cambria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179388" y="6669088"/>
            <a:ext cx="8713787" cy="246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000" b="0" dirty="0">
                <a:solidFill>
                  <a:prstClr val="black"/>
                </a:solidFill>
                <a:latin typeface="Cambria"/>
                <a:ea typeface="+mn-ea"/>
                <a:cs typeface="Cambria"/>
              </a:rPr>
              <a:t>http://earthquake.usgs.gov/earthquakes/eqarchives/significant/sig_2011.php</a:t>
            </a:r>
          </a:p>
        </p:txBody>
      </p:sp>
      <p:sp>
        <p:nvSpPr>
          <p:cNvPr id="4" name="Rettangolo 3"/>
          <p:cNvSpPr/>
          <p:nvPr/>
        </p:nvSpPr>
        <p:spPr>
          <a:xfrm>
            <a:off x="1588489" y="5373216"/>
            <a:ext cx="6727927" cy="1185492"/>
          </a:xfrm>
          <a:prstGeom prst="rect">
            <a:avLst/>
          </a:prstGeom>
        </p:spPr>
        <p:txBody>
          <a:bodyPr wrap="none">
            <a:prstTxWarp prst="textWave2">
              <a:avLst>
                <a:gd name="adj1" fmla="val 12500"/>
                <a:gd name="adj2" fmla="val -1892"/>
              </a:avLst>
            </a:prstTxWarp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mbria"/>
                <a:ea typeface="+mn-ea"/>
                <a:cs typeface="Cambria"/>
              </a:rPr>
              <a:t>ENORME ONDA DI TSUNAMI</a:t>
            </a:r>
            <a:r>
              <a:rPr lang="en-US" sz="3200" b="0" dirty="0">
                <a:solidFill>
                  <a:srgbClr val="FF0000"/>
                </a:solidFill>
                <a:latin typeface="Cambria"/>
                <a:ea typeface="+mn-ea"/>
                <a:cs typeface="Cambria"/>
              </a:rPr>
              <a:t>  </a:t>
            </a:r>
            <a:r>
              <a:rPr lang="en-US" sz="3200" b="0" dirty="0">
                <a:latin typeface="Cambria"/>
                <a:ea typeface="+mn-ea"/>
                <a:cs typeface="Cambria"/>
              </a:rPr>
              <a:t>con </a:t>
            </a:r>
            <a:r>
              <a:rPr lang="en-US" sz="3200" b="0" dirty="0" err="1">
                <a:latin typeface="Cambria"/>
                <a:ea typeface="+mn-ea"/>
                <a:cs typeface="Cambria"/>
              </a:rPr>
              <a:t>massimo</a:t>
            </a:r>
            <a:r>
              <a:rPr lang="en-US" sz="3200" b="0" dirty="0">
                <a:latin typeface="Cambria"/>
                <a:ea typeface="+mn-ea"/>
                <a:cs typeface="Cambria"/>
              </a:rPr>
              <a:t> </a:t>
            </a:r>
            <a:r>
              <a:rPr lang="en-US" sz="3200" b="0" dirty="0" err="1">
                <a:solidFill>
                  <a:prstClr val="black"/>
                </a:solidFill>
                <a:latin typeface="Cambria"/>
                <a:ea typeface="+mn-ea"/>
                <a:cs typeface="Cambria"/>
              </a:rPr>
              <a:t>runup</a:t>
            </a:r>
            <a:r>
              <a:rPr lang="en-US" sz="3200" b="0" dirty="0">
                <a:solidFill>
                  <a:prstClr val="black"/>
                </a:solidFill>
                <a:latin typeface="Cambria"/>
                <a:ea typeface="+mn-ea"/>
                <a:cs typeface="Cambria"/>
              </a:rPr>
              <a:t> 37.88 m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 sz="3200" b="0" dirty="0">
              <a:solidFill>
                <a:prstClr val="black"/>
              </a:solidFill>
              <a:latin typeface="Cambria"/>
              <a:ea typeface="+mn-ea"/>
              <a:cs typeface="Cambria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0" dirty="0">
                <a:solidFill>
                  <a:prstClr val="black"/>
                </a:solidFill>
                <a:latin typeface="Cambria"/>
                <a:ea typeface="+mn-ea"/>
                <a:cs typeface="Cambria"/>
              </a:rPr>
              <a:t> </a:t>
            </a:r>
            <a:endParaRPr lang="it-IT" sz="3200" b="0" dirty="0">
              <a:solidFill>
                <a:prstClr val="black"/>
              </a:solidFill>
              <a:latin typeface="Cambria"/>
              <a:ea typeface="+mn-ea"/>
              <a:cs typeface="Cambria"/>
            </a:endParaRPr>
          </a:p>
        </p:txBody>
      </p:sp>
      <p:sp>
        <p:nvSpPr>
          <p:cNvPr id="160774" name="Rettangolo 3"/>
          <p:cNvSpPr>
            <a:spLocks noChangeArrowheads="1"/>
          </p:cNvSpPr>
          <p:nvPr/>
        </p:nvSpPr>
        <p:spPr bwMode="auto">
          <a:xfrm>
            <a:off x="85725" y="3789363"/>
            <a:ext cx="1128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>
                <a:solidFill>
                  <a:srgbClr val="FF0000"/>
                </a:solidFill>
                <a:latin typeface="Cambria" charset="0"/>
                <a:cs typeface="Cambria" charset="0"/>
              </a:rPr>
              <a:t>DANNI</a:t>
            </a:r>
          </a:p>
        </p:txBody>
      </p:sp>
      <p:sp>
        <p:nvSpPr>
          <p:cNvPr id="8" name="CasellaDiTesto 1"/>
          <p:cNvSpPr txBox="1">
            <a:spLocks noChangeArrowheads="1"/>
          </p:cNvSpPr>
          <p:nvPr/>
        </p:nvSpPr>
        <p:spPr bwMode="auto">
          <a:xfrm>
            <a:off x="68263" y="754063"/>
            <a:ext cx="93775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l">
              <a:spcBef>
                <a:spcPct val="50000"/>
              </a:spcBef>
              <a:defRPr/>
            </a:pPr>
            <a:r>
              <a:rPr lang="it-IT" sz="2000" dirty="0" smtClean="0">
                <a:latin typeface="Cambria"/>
                <a:cs typeface="Cambria"/>
                <a:sym typeface="Symbol" charset="0"/>
              </a:rPr>
              <a:t>Energia oltre </a:t>
            </a:r>
            <a:r>
              <a:rPr lang="it-IT" sz="2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mbria"/>
                <a:cs typeface="Cambria"/>
                <a:sym typeface="Symbol" charset="0"/>
              </a:rPr>
              <a:t>30000</a:t>
            </a:r>
            <a:r>
              <a:rPr lang="it-IT" sz="2000" dirty="0" smtClean="0">
                <a:latin typeface="Cambria"/>
                <a:cs typeface="Cambria"/>
                <a:sym typeface="Symbol" charset="0"/>
              </a:rPr>
              <a:t> volte maggiore di quella dell’evento de L</a:t>
            </a:r>
            <a:r>
              <a:rPr lang="ja-JP" altLang="it-IT" sz="2000" dirty="0" smtClean="0">
                <a:latin typeface="Cambria"/>
                <a:cs typeface="Cambria"/>
                <a:sym typeface="Symbol" charset="0"/>
              </a:rPr>
              <a:t>’</a:t>
            </a:r>
            <a:r>
              <a:rPr lang="it-IT" sz="2000" dirty="0" smtClean="0">
                <a:latin typeface="Cambria"/>
                <a:cs typeface="Cambria"/>
                <a:sym typeface="Symbol" charset="0"/>
              </a:rPr>
              <a:t>Aquila (2009) </a:t>
            </a:r>
            <a:endParaRPr lang="it-IT" sz="2000" dirty="0" smtClean="0">
              <a:latin typeface="Cambria"/>
              <a:cs typeface="Cambria"/>
            </a:endParaRPr>
          </a:p>
        </p:txBody>
      </p:sp>
      <p:sp>
        <p:nvSpPr>
          <p:cNvPr id="160776" name="CasellaDiTesto 1"/>
          <p:cNvSpPr txBox="1">
            <a:spLocks noChangeArrowheads="1"/>
          </p:cNvSpPr>
          <p:nvPr/>
        </p:nvSpPr>
        <p:spPr bwMode="auto">
          <a:xfrm>
            <a:off x="20638" y="44450"/>
            <a:ext cx="7646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it-IT" sz="3200">
                <a:latin typeface="Cambria" charset="0"/>
                <a:cs typeface="Cambria" charset="0"/>
              </a:rPr>
              <a:t>Terremoto di Tohoku, Giappone (2011)</a:t>
            </a:r>
          </a:p>
        </p:txBody>
      </p:sp>
      <p:sp>
        <p:nvSpPr>
          <p:cNvPr id="160777" name="Segnaposto numero diapositiva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FDFAB199-545D-A349-B373-E3614047D477}" type="slidenum">
              <a:rPr lang="it-IT" sz="1200">
                <a:solidFill>
                  <a:srgbClr val="898989"/>
                </a:solidFill>
              </a:rPr>
              <a:pPr/>
              <a:t>86</a:t>
            </a:fld>
            <a:endParaRPr lang="it-IT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31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67" descr="C:\Users\Conci\Documents\Lavoro\GIUNTI_TERREMOTO\Figure_modificate19.12.07_07.01.08\T11_Magnitudo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9988" y="-142875"/>
            <a:ext cx="7974012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3" name="Rectangle 66"/>
          <p:cNvSpPr>
            <a:spLocks noChangeArrowheads="1"/>
          </p:cNvSpPr>
          <p:nvPr/>
        </p:nvSpPr>
        <p:spPr bwMode="auto">
          <a:xfrm>
            <a:off x="142875" y="6062732"/>
            <a:ext cx="76438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it-IT" sz="2000" b="0" dirty="0">
                <a:latin typeface="Cambria"/>
                <a:cs typeface="Cambria"/>
              </a:rPr>
              <a:t>L</a:t>
            </a:r>
            <a:r>
              <a:rPr lang="ja-JP" altLang="it-IT" sz="2000" b="0" dirty="0">
                <a:latin typeface="Cambria"/>
                <a:cs typeface="Cambria"/>
              </a:rPr>
              <a:t>’</a:t>
            </a:r>
            <a:r>
              <a:rPr lang="it-IT" sz="2000" b="0" dirty="0">
                <a:latin typeface="Cambria"/>
                <a:cs typeface="Cambria"/>
              </a:rPr>
              <a:t>energia di un terremoto di </a:t>
            </a:r>
            <a:r>
              <a:rPr lang="it-IT" sz="2000" dirty="0">
                <a:latin typeface="Cambria"/>
                <a:cs typeface="Cambria"/>
              </a:rPr>
              <a:t>magnitudo 6</a:t>
            </a:r>
            <a:r>
              <a:rPr lang="it-IT" sz="2000" b="0" dirty="0">
                <a:latin typeface="Cambria"/>
                <a:cs typeface="Cambria"/>
              </a:rPr>
              <a:t> è </a:t>
            </a:r>
            <a:r>
              <a:rPr lang="it-IT" sz="2000" dirty="0">
                <a:latin typeface="Cambria"/>
                <a:cs typeface="Cambria"/>
              </a:rPr>
              <a:t>30</a:t>
            </a:r>
            <a:r>
              <a:rPr lang="it-IT" sz="2000" b="0" dirty="0">
                <a:latin typeface="Cambria"/>
                <a:cs typeface="Cambria"/>
              </a:rPr>
              <a:t> volte più grande della </a:t>
            </a:r>
            <a:r>
              <a:rPr lang="it-IT" sz="2000" dirty="0">
                <a:latin typeface="Cambria"/>
                <a:cs typeface="Cambria"/>
              </a:rPr>
              <a:t>magnitudo 5</a:t>
            </a:r>
            <a:r>
              <a:rPr lang="it-IT" sz="2000" b="0" dirty="0">
                <a:latin typeface="Cambria"/>
                <a:cs typeface="Cambria"/>
              </a:rPr>
              <a:t> e </a:t>
            </a:r>
            <a:r>
              <a:rPr lang="it-IT" sz="2000" dirty="0">
                <a:latin typeface="Cambria"/>
                <a:cs typeface="Cambria"/>
              </a:rPr>
              <a:t>900 </a:t>
            </a:r>
            <a:r>
              <a:rPr lang="it-IT" sz="2000" b="0" dirty="0">
                <a:latin typeface="Cambria"/>
                <a:cs typeface="Cambria"/>
              </a:rPr>
              <a:t>volte più grande della </a:t>
            </a:r>
            <a:r>
              <a:rPr lang="it-IT" sz="2000" dirty="0">
                <a:latin typeface="Cambria"/>
                <a:cs typeface="Cambria"/>
              </a:rPr>
              <a:t>magnitudo 4</a:t>
            </a:r>
            <a:r>
              <a:rPr lang="it-IT" sz="2000" b="0" dirty="0">
                <a:latin typeface="Cambria"/>
                <a:cs typeface="Cambria"/>
              </a:rPr>
              <a:t>!</a:t>
            </a:r>
            <a:endParaRPr lang="it-IT" sz="2000" b="0" dirty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87044" name="CasellaDiTesto 8"/>
          <p:cNvSpPr txBox="1">
            <a:spLocks noChangeArrowheads="1"/>
          </p:cNvSpPr>
          <p:nvPr/>
        </p:nvSpPr>
        <p:spPr bwMode="auto">
          <a:xfrm>
            <a:off x="6286500" y="1500188"/>
            <a:ext cx="1357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>
                <a:solidFill>
                  <a:schemeClr val="bg1"/>
                </a:solidFill>
                <a:latin typeface="Cambria"/>
                <a:cs typeface="Cambria"/>
              </a:rPr>
              <a:t>M=6.0</a:t>
            </a:r>
          </a:p>
        </p:txBody>
      </p:sp>
      <p:sp>
        <p:nvSpPr>
          <p:cNvPr id="87045" name="CasellaDiTesto 9"/>
          <p:cNvSpPr txBox="1">
            <a:spLocks noChangeArrowheads="1"/>
          </p:cNvSpPr>
          <p:nvPr/>
        </p:nvSpPr>
        <p:spPr bwMode="auto">
          <a:xfrm>
            <a:off x="4714875" y="2000250"/>
            <a:ext cx="1357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>
                <a:latin typeface="Cambria"/>
                <a:cs typeface="Cambria"/>
              </a:rPr>
              <a:t>M=5.0</a:t>
            </a:r>
          </a:p>
        </p:txBody>
      </p:sp>
      <p:sp>
        <p:nvSpPr>
          <p:cNvPr id="87046" name="CasellaDiTesto 10"/>
          <p:cNvSpPr txBox="1">
            <a:spLocks noChangeArrowheads="1"/>
          </p:cNvSpPr>
          <p:nvPr/>
        </p:nvSpPr>
        <p:spPr bwMode="auto">
          <a:xfrm>
            <a:off x="3714750" y="2428875"/>
            <a:ext cx="1357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>
                <a:latin typeface="Cambria"/>
                <a:cs typeface="Cambria"/>
              </a:rPr>
              <a:t>M=4.0</a:t>
            </a:r>
          </a:p>
        </p:txBody>
      </p:sp>
      <p:sp>
        <p:nvSpPr>
          <p:cNvPr id="87047" name="Text Box 62"/>
          <p:cNvSpPr txBox="1">
            <a:spLocks noChangeArrowheads="1"/>
          </p:cNvSpPr>
          <p:nvPr/>
        </p:nvSpPr>
        <p:spPr bwMode="auto">
          <a:xfrm>
            <a:off x="-50127" y="889655"/>
            <a:ext cx="9026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algn="l"/>
            <a:r>
              <a:rPr lang="it-IT" dirty="0">
                <a:solidFill>
                  <a:srgbClr val="C00000"/>
                </a:solidFill>
                <a:latin typeface="Cambria"/>
                <a:cs typeface="Cambria"/>
              </a:rPr>
              <a:t>Magnitudo misura la </a:t>
            </a:r>
            <a:r>
              <a:rPr lang="it-IT" dirty="0" smtClean="0">
                <a:solidFill>
                  <a:srgbClr val="C00000"/>
                </a:solidFill>
                <a:latin typeface="Cambria"/>
                <a:cs typeface="Cambria"/>
              </a:rPr>
              <a:t>grandezza del </a:t>
            </a:r>
            <a:r>
              <a:rPr lang="it-IT" dirty="0">
                <a:solidFill>
                  <a:srgbClr val="C00000"/>
                </a:solidFill>
                <a:latin typeface="Cambria"/>
                <a:cs typeface="Cambria"/>
              </a:rPr>
              <a:t>terremoto</a:t>
            </a:r>
          </a:p>
        </p:txBody>
      </p:sp>
      <p:pic>
        <p:nvPicPr>
          <p:cNvPr id="87048" name="Picture 23" descr=" rullo.jpg                                                      0000535EDaniela Dati                   B4C84A11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412875"/>
            <a:ext cx="3154362" cy="2017713"/>
          </a:xfrm>
          <a:prstGeom prst="rect">
            <a:avLst/>
          </a:prstGeom>
          <a:noFill/>
          <a:ln>
            <a:noFill/>
          </a:ln>
          <a:effectLst>
            <a:outerShdw blurRad="635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081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(6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88161" y="1777469"/>
            <a:ext cx="6202794" cy="4757645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6709" y="821636"/>
            <a:ext cx="7951304" cy="783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>
                <a:solidFill>
                  <a:srgbClr val="000000"/>
                </a:solidFill>
                <a:latin typeface="Calibri"/>
                <a:cs typeface="Calibri"/>
              </a:rPr>
              <a:t>Giappone</a:t>
            </a:r>
            <a:r>
              <a:rPr lang="en-US" sz="3600" dirty="0">
                <a:solidFill>
                  <a:srgbClr val="000000"/>
                </a:solidFill>
                <a:latin typeface="Calibri"/>
                <a:cs typeface="Calibri"/>
              </a:rPr>
              <a:t>  11 </a:t>
            </a:r>
            <a:r>
              <a:rPr lang="en-US" sz="3600" dirty="0" err="1">
                <a:solidFill>
                  <a:srgbClr val="000000"/>
                </a:solidFill>
                <a:latin typeface="Calibri"/>
                <a:cs typeface="Calibri"/>
              </a:rPr>
              <a:t>Marzo</a:t>
            </a:r>
            <a:r>
              <a:rPr lang="en-US" sz="3600" dirty="0">
                <a:solidFill>
                  <a:srgbClr val="000000"/>
                </a:solidFill>
                <a:latin typeface="Calibri"/>
                <a:cs typeface="Calibri"/>
              </a:rPr>
              <a:t> 2011 - </a:t>
            </a:r>
            <a:r>
              <a:rPr lang="en-US" sz="3600" dirty="0" err="1" smtClean="0">
                <a:solidFill>
                  <a:srgbClr val="000000"/>
                </a:solidFill>
                <a:latin typeface="Calibri"/>
                <a:cs typeface="Calibri"/>
              </a:rPr>
              <a:t>Terremoto</a:t>
            </a:r>
            <a:endParaRPr lang="en-US" sz="36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11125" y="2072700"/>
            <a:ext cx="1024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smtClean="0"/>
              <a:t>M = 9</a:t>
            </a:r>
            <a:endParaRPr lang="it-IT" sz="2800" b="1"/>
          </a:p>
        </p:txBody>
      </p:sp>
    </p:spTree>
    <p:extLst>
      <p:ext uri="{BB962C8B-B14F-4D97-AF65-F5344CB8AC3E}">
        <p14:creationId xmlns:p14="http://schemas.microsoft.com/office/powerpoint/2010/main" val="59793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7" name="Immagine 1" descr="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71563"/>
            <a:ext cx="91440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18" name="Text Box 8"/>
          <p:cNvSpPr txBox="1">
            <a:spLocks noChangeArrowheads="1"/>
          </p:cNvSpPr>
          <p:nvPr/>
        </p:nvSpPr>
        <p:spPr bwMode="auto">
          <a:xfrm>
            <a:off x="1258888" y="44450"/>
            <a:ext cx="8974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i="1">
                <a:solidFill>
                  <a:srgbClr val="0070C0"/>
                </a:solidFill>
              </a:rPr>
              <a:t>PRIMA DELLO TSUNAMI…</a:t>
            </a:r>
          </a:p>
        </p:txBody>
      </p:sp>
    </p:spTree>
    <p:extLst>
      <p:ext uri="{BB962C8B-B14F-4D97-AF65-F5344CB8AC3E}">
        <p14:creationId xmlns:p14="http://schemas.microsoft.com/office/powerpoint/2010/main" val="913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Immagin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057" t="25270" r="4095" b="37727"/>
          <a:stretch>
            <a:fillRect/>
          </a:stretch>
        </p:blipFill>
        <p:spPr bwMode="auto">
          <a:xfrm>
            <a:off x="-36513" y="908050"/>
            <a:ext cx="9217026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6" name="CasellaDiTesto 1"/>
          <p:cNvSpPr txBox="1">
            <a:spLocks noChangeArrowheads="1"/>
          </p:cNvSpPr>
          <p:nvPr/>
        </p:nvSpPr>
        <p:spPr bwMode="auto">
          <a:xfrm>
            <a:off x="1476375" y="6237288"/>
            <a:ext cx="574516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800"/>
              <a:t>CONFIGURAZIONE A PLACCHE DELLA LITOSFERA</a:t>
            </a:r>
          </a:p>
        </p:txBody>
      </p:sp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55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1499" y="1027259"/>
            <a:ext cx="2376965" cy="885536"/>
          </a:xfrm>
          <a:prstGeom prst="rect">
            <a:avLst/>
          </a:prstGeom>
        </p:spPr>
      </p:pic>
      <p:grpSp>
        <p:nvGrpSpPr>
          <p:cNvPr id="5" name="Gruppo 4"/>
          <p:cNvGrpSpPr/>
          <p:nvPr/>
        </p:nvGrpSpPr>
        <p:grpSpPr>
          <a:xfrm>
            <a:off x="431321" y="1749936"/>
            <a:ext cx="5056807" cy="2516222"/>
            <a:chOff x="431321" y="1749936"/>
            <a:chExt cx="5056807" cy="2516222"/>
          </a:xfrm>
        </p:grpSpPr>
        <p:sp>
          <p:nvSpPr>
            <p:cNvPr id="2" name="CasellaDiTesto 1"/>
            <p:cNvSpPr txBox="1"/>
            <p:nvPr/>
          </p:nvSpPr>
          <p:spPr>
            <a:xfrm>
              <a:off x="431321" y="3496717"/>
              <a:ext cx="3135730" cy="769441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>
              <a:spAutoFit/>
            </a:bodyPr>
            <a:lstStyle/>
            <a:p>
              <a:r>
                <a:rPr lang="it-IT" sz="4400" smtClean="0"/>
                <a:t>E IN ITALIA??</a:t>
              </a:r>
              <a:endParaRPr lang="it-IT" sz="4400"/>
            </a:p>
          </p:txBody>
        </p:sp>
        <p:sp>
          <p:nvSpPr>
            <p:cNvPr id="4" name="Ovale 3"/>
            <p:cNvSpPr/>
            <p:nvPr/>
          </p:nvSpPr>
          <p:spPr>
            <a:xfrm>
              <a:off x="3644758" y="1749936"/>
              <a:ext cx="1843370" cy="184337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74520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Immagine 1" descr="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71563"/>
            <a:ext cx="91440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42" name="Text Box 8"/>
          <p:cNvSpPr txBox="1">
            <a:spLocks noChangeArrowheads="1"/>
          </p:cNvSpPr>
          <p:nvPr/>
        </p:nvSpPr>
        <p:spPr bwMode="auto">
          <a:xfrm>
            <a:off x="1646238" y="44450"/>
            <a:ext cx="8974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i="1">
                <a:solidFill>
                  <a:srgbClr val="0070C0"/>
                </a:solidFill>
              </a:rPr>
              <a:t>… DOPO LO TSUNAMI</a:t>
            </a:r>
          </a:p>
        </p:txBody>
      </p:sp>
    </p:spTree>
    <p:extLst>
      <p:ext uri="{BB962C8B-B14F-4D97-AF65-F5344CB8AC3E}">
        <p14:creationId xmlns:p14="http://schemas.microsoft.com/office/powerpoint/2010/main" val="20617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76" name="Immagin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864" y="764336"/>
            <a:ext cx="3317404" cy="46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66" name="Immagin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08999" y="80623"/>
            <a:ext cx="5297915" cy="2282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70" name="Immagine 1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23976" y="2444239"/>
            <a:ext cx="2439072" cy="444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75" name="Text Box 8"/>
          <p:cNvSpPr txBox="1">
            <a:spLocks noChangeArrowheads="1"/>
          </p:cNvSpPr>
          <p:nvPr/>
        </p:nvSpPr>
        <p:spPr bwMode="auto">
          <a:xfrm>
            <a:off x="169864" y="5881916"/>
            <a:ext cx="4667966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i="1" dirty="0">
                <a:solidFill>
                  <a:srgbClr val="0070C0"/>
                </a:solidFill>
              </a:rPr>
              <a:t>… DOPO 6 MESI!</a:t>
            </a:r>
          </a:p>
        </p:txBody>
      </p:sp>
    </p:spTree>
    <p:extLst>
      <p:ext uri="{BB962C8B-B14F-4D97-AF65-F5344CB8AC3E}">
        <p14:creationId xmlns:p14="http://schemas.microsoft.com/office/powerpoint/2010/main" val="68637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arrotondato 5"/>
          <p:cNvSpPr/>
          <p:nvPr/>
        </p:nvSpPr>
        <p:spPr>
          <a:xfrm>
            <a:off x="2799668" y="321973"/>
            <a:ext cx="3780445" cy="7212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 smtClean="0"/>
              <a:t>RICERCA SCIENTIFICA</a:t>
            </a:r>
            <a:endParaRPr lang="it-IT" sz="3200" dirty="0"/>
          </a:p>
        </p:txBody>
      </p:sp>
      <p:sp>
        <p:nvSpPr>
          <p:cNvPr id="7" name="Rettangolo arrotondato 6"/>
          <p:cNvSpPr/>
          <p:nvPr/>
        </p:nvSpPr>
        <p:spPr>
          <a:xfrm>
            <a:off x="2936382" y="1468192"/>
            <a:ext cx="3507017" cy="6954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mtClean="0"/>
              <a:t>AVANZAMENTO DELLE CONOSCENZE</a:t>
            </a:r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2282533" y="2859111"/>
            <a:ext cx="2234980" cy="13007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Consapevolezza del rischio sismico</a:t>
            </a:r>
            <a:endParaRPr lang="it-IT" dirty="0"/>
          </a:p>
        </p:txBody>
      </p:sp>
      <p:sp>
        <p:nvSpPr>
          <p:cNvPr id="9" name="Rettangolo arrotondato 8"/>
          <p:cNvSpPr/>
          <p:nvPr/>
        </p:nvSpPr>
        <p:spPr>
          <a:xfrm>
            <a:off x="4826608" y="2859111"/>
            <a:ext cx="2234980" cy="13007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Misure antisismiche</a:t>
            </a:r>
          </a:p>
          <a:p>
            <a:pPr algn="ctr"/>
            <a:r>
              <a:rPr lang="it-IT" dirty="0" smtClean="0"/>
              <a:t>+</a:t>
            </a:r>
          </a:p>
          <a:p>
            <a:pPr algn="ctr"/>
            <a:r>
              <a:rPr lang="it-IT" dirty="0" smtClean="0"/>
              <a:t>Pianificazione territoriale e urbanistica</a:t>
            </a:r>
            <a:endParaRPr lang="it-IT" dirty="0"/>
          </a:p>
        </p:txBody>
      </p:sp>
      <p:sp>
        <p:nvSpPr>
          <p:cNvPr id="11" name="Rettangolo arrotondato 10"/>
          <p:cNvSpPr/>
          <p:nvPr/>
        </p:nvSpPr>
        <p:spPr>
          <a:xfrm>
            <a:off x="2719425" y="4610639"/>
            <a:ext cx="136119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CULTURA SISMICA</a:t>
            </a:r>
            <a:endParaRPr lang="it-IT" dirty="0"/>
          </a:p>
        </p:txBody>
      </p:sp>
      <p:sp>
        <p:nvSpPr>
          <p:cNvPr id="13" name="Rettangolo arrotondato 12"/>
          <p:cNvSpPr/>
          <p:nvPr/>
        </p:nvSpPr>
        <p:spPr>
          <a:xfrm>
            <a:off x="5263499" y="4610639"/>
            <a:ext cx="136119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LEGGI</a:t>
            </a:r>
          </a:p>
          <a:p>
            <a:pPr algn="ctr"/>
            <a:r>
              <a:rPr lang="it-IT" dirty="0" smtClean="0"/>
              <a:t>NORME</a:t>
            </a:r>
            <a:endParaRPr lang="it-IT" dirty="0"/>
          </a:p>
        </p:txBody>
      </p:sp>
      <p:sp>
        <p:nvSpPr>
          <p:cNvPr id="14" name="Rettangolo arrotondato 13"/>
          <p:cNvSpPr/>
          <p:nvPr/>
        </p:nvSpPr>
        <p:spPr>
          <a:xfrm>
            <a:off x="2714965" y="5885649"/>
            <a:ext cx="3949852" cy="5795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 smtClean="0"/>
              <a:t>PREVENZIONE</a:t>
            </a:r>
            <a:endParaRPr lang="it-IT" sz="3200" dirty="0"/>
          </a:p>
        </p:txBody>
      </p:sp>
      <p:sp>
        <p:nvSpPr>
          <p:cNvPr id="15" name="Freccia giù 14"/>
          <p:cNvSpPr/>
          <p:nvPr/>
        </p:nvSpPr>
        <p:spPr>
          <a:xfrm>
            <a:off x="4517513" y="1081827"/>
            <a:ext cx="374478" cy="347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Freccia giù 15"/>
          <p:cNvSpPr/>
          <p:nvPr/>
        </p:nvSpPr>
        <p:spPr>
          <a:xfrm>
            <a:off x="3212785" y="2343956"/>
            <a:ext cx="374478" cy="347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reccia giù 16"/>
          <p:cNvSpPr/>
          <p:nvPr/>
        </p:nvSpPr>
        <p:spPr>
          <a:xfrm>
            <a:off x="5756859" y="2311758"/>
            <a:ext cx="374478" cy="347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giù 17"/>
          <p:cNvSpPr/>
          <p:nvPr/>
        </p:nvSpPr>
        <p:spPr>
          <a:xfrm>
            <a:off x="3212785" y="4224270"/>
            <a:ext cx="374478" cy="347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giù 18"/>
          <p:cNvSpPr/>
          <p:nvPr/>
        </p:nvSpPr>
        <p:spPr>
          <a:xfrm>
            <a:off x="5756859" y="4224270"/>
            <a:ext cx="374478" cy="347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Freccia destra con strisce 20"/>
          <p:cNvSpPr/>
          <p:nvPr/>
        </p:nvSpPr>
        <p:spPr>
          <a:xfrm rot="5400000">
            <a:off x="4463027" y="4951431"/>
            <a:ext cx="489397" cy="130175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CasellaDiTesto 21"/>
          <p:cNvSpPr txBox="1"/>
          <p:nvPr/>
        </p:nvSpPr>
        <p:spPr>
          <a:xfrm>
            <a:off x="1894534" y="2121589"/>
            <a:ext cx="142063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i="1" dirty="0"/>
              <a:t>t</a:t>
            </a:r>
            <a:r>
              <a:rPr lang="it-IT" sz="1400" i="1" dirty="0" smtClean="0"/>
              <a:t>rasmesse</a:t>
            </a:r>
          </a:p>
          <a:p>
            <a:pPr algn="ctr"/>
            <a:r>
              <a:rPr lang="it-IT" sz="1400" i="1" dirty="0" smtClean="0"/>
              <a:t>alla popolazione </a:t>
            </a:r>
          </a:p>
          <a:p>
            <a:pPr algn="ctr"/>
            <a:r>
              <a:rPr lang="it-IT" sz="1400" i="1" dirty="0" smtClean="0"/>
              <a:t>diventano</a:t>
            </a:r>
            <a:endParaRPr lang="it-IT" sz="1400" i="1" dirty="0"/>
          </a:p>
        </p:txBody>
      </p:sp>
      <p:sp>
        <p:nvSpPr>
          <p:cNvPr id="24" name="CasellaDiTesto 23"/>
          <p:cNvSpPr txBox="1"/>
          <p:nvPr/>
        </p:nvSpPr>
        <p:spPr>
          <a:xfrm>
            <a:off x="6137034" y="2121589"/>
            <a:ext cx="11621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400" i="1" dirty="0"/>
              <a:t>r</a:t>
            </a:r>
            <a:r>
              <a:rPr lang="it-IT" sz="1400" i="1" dirty="0" smtClean="0"/>
              <a:t>ecepite</a:t>
            </a:r>
          </a:p>
          <a:p>
            <a:pPr algn="ctr"/>
            <a:r>
              <a:rPr lang="it-IT" sz="1400" i="1" dirty="0" smtClean="0"/>
              <a:t>dalla politica</a:t>
            </a:r>
          </a:p>
          <a:p>
            <a:pPr algn="ctr"/>
            <a:r>
              <a:rPr lang="it-IT" sz="1400" i="1" dirty="0" smtClean="0"/>
              <a:t>diventano </a:t>
            </a:r>
            <a:endParaRPr lang="it-IT" sz="1400" i="1" dirty="0"/>
          </a:p>
        </p:txBody>
      </p:sp>
      <p:sp>
        <p:nvSpPr>
          <p:cNvPr id="2" name="Rettangolo 1"/>
          <p:cNvSpPr/>
          <p:nvPr/>
        </p:nvSpPr>
        <p:spPr>
          <a:xfrm>
            <a:off x="3559147" y="6465198"/>
            <a:ext cx="5584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/>
              <a:t>Da </a:t>
            </a:r>
            <a:r>
              <a:rPr lang="en-GB" sz="1600" i="1" dirty="0" err="1"/>
              <a:t>Ciaccio</a:t>
            </a:r>
            <a:r>
              <a:rPr lang="en-GB" sz="1600" i="1" dirty="0"/>
              <a:t> e </a:t>
            </a:r>
            <a:r>
              <a:rPr lang="en-GB" sz="1600" i="1" dirty="0" err="1"/>
              <a:t>Cultrera</a:t>
            </a:r>
            <a:r>
              <a:rPr lang="en-GB" sz="1600" i="1" dirty="0"/>
              <a:t>, </a:t>
            </a:r>
            <a:r>
              <a:rPr lang="en-GB" sz="1600" i="1" dirty="0" err="1" smtClean="0"/>
              <a:t>Terremoto</a:t>
            </a:r>
            <a:r>
              <a:rPr lang="en-GB" sz="1600" i="1" dirty="0" smtClean="0"/>
              <a:t> </a:t>
            </a:r>
            <a:r>
              <a:rPr lang="en-GB" sz="1600" i="1" dirty="0"/>
              <a:t>e </a:t>
            </a:r>
            <a:r>
              <a:rPr lang="en-GB" sz="1600" i="1" dirty="0" err="1"/>
              <a:t>rischio</a:t>
            </a:r>
            <a:r>
              <a:rPr lang="en-GB" sz="1600" i="1" dirty="0"/>
              <a:t> </a:t>
            </a:r>
            <a:r>
              <a:rPr lang="en-GB" sz="1600" i="1" dirty="0" err="1"/>
              <a:t>sismico</a:t>
            </a:r>
            <a:r>
              <a:rPr lang="en-GB" sz="1600" i="1" dirty="0"/>
              <a:t>, </a:t>
            </a:r>
            <a:r>
              <a:rPr lang="en-GB" sz="1600" i="1" dirty="0" err="1"/>
              <a:t>Ediesse</a:t>
            </a:r>
            <a:r>
              <a:rPr lang="en-GB" sz="1600" i="1" dirty="0"/>
              <a:t> Ed.</a:t>
            </a:r>
          </a:p>
        </p:txBody>
      </p:sp>
    </p:spTree>
    <p:extLst>
      <p:ext uri="{BB962C8B-B14F-4D97-AF65-F5344CB8AC3E}">
        <p14:creationId xmlns:p14="http://schemas.microsoft.com/office/powerpoint/2010/main" val="117218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F7B12-993F-424A-ABCF-2C2F18624209}" type="slidenum">
              <a:rPr lang="it-IT" smtClean="0"/>
              <a:t>93</a:t>
            </a:fld>
            <a:endParaRPr lang="it-IT"/>
          </a:p>
        </p:txBody>
      </p:sp>
      <p:pic>
        <p:nvPicPr>
          <p:cNvPr id="3" name="Immagine 2" descr="Fig. 3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27200"/>
            <a:ext cx="9144000" cy="3384845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112231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0" y="5876125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Stabilità degli edifici: le caratteristiche del sottosuolo</a:t>
            </a:r>
          </a:p>
          <a:p>
            <a:pPr algn="ctr"/>
            <a:r>
              <a:rPr lang="it-IT" sz="2800" b="1" dirty="0" smtClean="0"/>
              <a:t>la liquefazione</a:t>
            </a:r>
            <a:endParaRPr lang="it-IT" sz="2800" dirty="0"/>
          </a:p>
          <a:p>
            <a:pPr algn="ctr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31766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0941" y="2215547"/>
            <a:ext cx="5364162" cy="357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4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765175"/>
            <a:ext cx="5334000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125" y="92075"/>
            <a:ext cx="88868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0" y="5876125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Stabilità degli edifici: le caratteristiche del sottosuolo</a:t>
            </a:r>
          </a:p>
          <a:p>
            <a:pPr algn="ctr"/>
            <a:r>
              <a:rPr lang="it-IT" sz="2800" b="1" dirty="0" smtClean="0"/>
              <a:t>la liquefazione</a:t>
            </a:r>
            <a:endParaRPr lang="it-IT" sz="2800" dirty="0"/>
          </a:p>
          <a:p>
            <a:pPr algn="ctr"/>
            <a:endParaRPr lang="en-GB" sz="2800" dirty="0"/>
          </a:p>
        </p:txBody>
      </p:sp>
      <p:sp>
        <p:nvSpPr>
          <p:cNvPr id="8" name="CasellaDiTesto 1"/>
          <p:cNvSpPr txBox="1">
            <a:spLocks noChangeArrowheads="1"/>
          </p:cNvSpPr>
          <p:nvPr/>
        </p:nvSpPr>
        <p:spPr bwMode="auto">
          <a:xfrm>
            <a:off x="179388" y="4291013"/>
            <a:ext cx="43697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GB" b="1" dirty="0" err="1">
                <a:solidFill>
                  <a:schemeClr val="bg1"/>
                </a:solidFill>
                <a:latin typeface="Calibri" charset="0"/>
                <a:cs typeface="Calibri" charset="0"/>
              </a:rPr>
              <a:t>Terremoto</a:t>
            </a:r>
            <a:r>
              <a:rPr lang="en-GB" b="1" dirty="0">
                <a:solidFill>
                  <a:schemeClr val="bg1"/>
                </a:solidFill>
                <a:latin typeface="Calibri" charset="0"/>
                <a:cs typeface="Calibri" charset="0"/>
              </a:rPr>
              <a:t> Emilia Romagna </a:t>
            </a:r>
            <a:r>
              <a:rPr lang="en-GB" b="1" dirty="0" smtClean="0">
                <a:solidFill>
                  <a:schemeClr val="bg1"/>
                </a:solidFill>
                <a:latin typeface="Calibri" charset="0"/>
                <a:cs typeface="Calibri" charset="0"/>
              </a:rPr>
              <a:t>2012</a:t>
            </a:r>
            <a:endParaRPr lang="en-GB" b="1" dirty="0">
              <a:solidFill>
                <a:schemeClr val="bg1"/>
              </a:solidFill>
              <a:latin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34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a liquefazione dei terreni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905678" y="0"/>
            <a:ext cx="4238322" cy="646331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i="1" dirty="0">
                <a:hlinkClick r:id="rId5"/>
              </a:rPr>
              <a:t>http://ls-osa.uniroma3.it</a:t>
            </a:r>
            <a:r>
              <a:rPr lang="en-GB" i="1" dirty="0" smtClean="0">
                <a:hlinkClick r:id="rId5"/>
              </a:rPr>
              <a:t>/</a:t>
            </a:r>
            <a:endParaRPr lang="en-GB" i="1" dirty="0" smtClean="0"/>
          </a:p>
          <a:p>
            <a:r>
              <a:rPr lang="en-GB" i="1" dirty="0" err="1" smtClean="0"/>
              <a:t>Articolo</a:t>
            </a:r>
            <a:r>
              <a:rPr lang="en-GB" i="1" dirty="0" smtClean="0"/>
              <a:t> SCI-288: La </a:t>
            </a:r>
            <a:r>
              <a:rPr lang="en-GB" i="1" dirty="0" err="1" smtClean="0"/>
              <a:t>liquefazione</a:t>
            </a:r>
            <a:r>
              <a:rPr lang="en-GB" i="1" dirty="0" smtClean="0"/>
              <a:t> </a:t>
            </a:r>
            <a:r>
              <a:rPr lang="en-GB" i="1" dirty="0" err="1" smtClean="0"/>
              <a:t>dei</a:t>
            </a:r>
            <a:r>
              <a:rPr lang="en-GB" i="1" dirty="0" smtClean="0"/>
              <a:t> </a:t>
            </a:r>
            <a:r>
              <a:rPr lang="en-GB" i="1" dirty="0" err="1" smtClean="0"/>
              <a:t>terreni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138311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</TotalTime>
  <Words>1378</Words>
  <Application>Microsoft Macintosh PowerPoint</Application>
  <PresentationFormat>Presentazione su schermo (4:3)</PresentationFormat>
  <Paragraphs>350</Paragraphs>
  <Slides>95</Slides>
  <Notes>24</Notes>
  <HiddenSlides>0</HiddenSlides>
  <MMClips>3</MMClips>
  <ScaleCrop>false</ScaleCrop>
  <HeadingPairs>
    <vt:vector size="8" baseType="variant">
      <vt:variant>
        <vt:lpstr>Caratteri utilizzati</vt:lpstr>
      </vt:variant>
      <vt:variant>
        <vt:i4>14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95</vt:i4>
      </vt:variant>
    </vt:vector>
  </HeadingPairs>
  <TitlesOfParts>
    <vt:vector size="112" baseType="lpstr">
      <vt:lpstr>Arial</vt:lpstr>
      <vt:lpstr>Calibi</vt:lpstr>
      <vt:lpstr>Calibri</vt:lpstr>
      <vt:lpstr>Cambria</vt:lpstr>
      <vt:lpstr>Century Gothic</vt:lpstr>
      <vt:lpstr>Comic Sans MS</vt:lpstr>
      <vt:lpstr>Goudy Old Style</vt:lpstr>
      <vt:lpstr>MS PGothic</vt:lpstr>
      <vt:lpstr>ＭＳ Ｐゴシック</vt:lpstr>
      <vt:lpstr>Symbol</vt:lpstr>
      <vt:lpstr>Times</vt:lpstr>
      <vt:lpstr>Times New Roman</vt:lpstr>
      <vt:lpstr>Verdana</vt:lpstr>
      <vt:lpstr>Wingdings</vt:lpstr>
      <vt:lpstr>Tema di Office</vt:lpstr>
      <vt:lpstr>CorelPhotoPaint.Image.9</vt:lpstr>
      <vt:lpstr>Fotografia Photo Editor</vt:lpstr>
      <vt:lpstr>Presentazione di PowerPoint</vt:lpstr>
      <vt:lpstr>Kit Seismo Box ‘Terremoto fai da te’</vt:lpstr>
      <vt:lpstr>TERREMOTO : 24 Agosto 2016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DEFINIZIONE DI “RISCHIO”</vt:lpstr>
      <vt:lpstr>DEFINIZIONE DI “RISCHIO”</vt:lpstr>
      <vt:lpstr>LA PERICOLOSITÀ SISMICA IN ITALIA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Come costruire una seismo box?  Materiale necessario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Lezioni dai terremoti…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Classificazione sismica</vt:lpstr>
      <vt:lpstr>Presentazione di PowerPoint</vt:lpstr>
      <vt:lpstr>Risultati scientifici trasferiti ai responsabili delle politiche d’intervento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>獫票楧栮捯洀鉭曮㞱Û뜰⠲쎔딁烊皭〼፥ᙼ䕸忤઱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Francesca</dc:creator>
  <cp:lastModifiedBy>Utente di Microsoft Office</cp:lastModifiedBy>
  <cp:revision>209</cp:revision>
  <dcterms:created xsi:type="dcterms:W3CDTF">2013-03-06T13:23:52Z</dcterms:created>
  <dcterms:modified xsi:type="dcterms:W3CDTF">2017-03-23T13:48:36Z</dcterms:modified>
</cp:coreProperties>
</file>